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aleway SemiBold"/>
      <p:regular r:id="rId22"/>
      <p:bold r:id="rId23"/>
      <p:italic r:id="rId24"/>
      <p:boldItalic r:id="rId25"/>
    </p:embeddedFont>
    <p:embeddedFont>
      <p:font typeface="Anaheim"/>
      <p:regular r:id="rId26"/>
    </p:embeddedFont>
    <p:embeddedFont>
      <p:font typeface="Quicksand"/>
      <p:regular r:id="rId27"/>
      <p:bold r:id="rId28"/>
    </p:embeddedFont>
    <p:embeddedFont>
      <p:font typeface="Quicksand SemiBold"/>
      <p:regular r:id="rId29"/>
      <p:bold r:id="rId30"/>
    </p:embeddedFont>
    <p:embeddedFont>
      <p:font typeface="P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SemiBold-regular.fntdata"/><Relationship Id="rId21" Type="http://schemas.openxmlformats.org/officeDocument/2006/relationships/slide" Target="slides/slide17.xml"/><Relationship Id="rId24" Type="http://schemas.openxmlformats.org/officeDocument/2006/relationships/font" Target="fonts/RalewaySemiBold-italic.fntdata"/><Relationship Id="rId23" Type="http://schemas.openxmlformats.org/officeDocument/2006/relationships/font" Target="fonts/Raleway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naheim-regular.fntdata"/><Relationship Id="rId25" Type="http://schemas.openxmlformats.org/officeDocument/2006/relationships/font" Target="fonts/RalewaySemiBold-boldItalic.fntdata"/><Relationship Id="rId28" Type="http://schemas.openxmlformats.org/officeDocument/2006/relationships/font" Target="fonts/Quicksand-bold.fntdata"/><Relationship Id="rId27" Type="http://schemas.openxmlformats.org/officeDocument/2006/relationships/font" Target="fonts/Quicksa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QuicksandSemiBo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regular.fntdata"/><Relationship Id="rId30" Type="http://schemas.openxmlformats.org/officeDocument/2006/relationships/font" Target="fonts/QuicksandSemiBold-bold.fntdata"/><Relationship Id="rId11" Type="http://schemas.openxmlformats.org/officeDocument/2006/relationships/slide" Target="slides/slide7.xml"/><Relationship Id="rId33" Type="http://schemas.openxmlformats.org/officeDocument/2006/relationships/font" Target="fonts/PTSans-italic.fntdata"/><Relationship Id="rId10" Type="http://schemas.openxmlformats.org/officeDocument/2006/relationships/slide" Target="slides/slide6.xml"/><Relationship Id="rId32" Type="http://schemas.openxmlformats.org/officeDocument/2006/relationships/font" Target="fonts/PT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PT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abac63fd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abac63f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40aedc39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40aedc39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Air flow simulation has been created to show that the surfaces of the tent has been used as a form of air transfer along with other things such as the peltier coolers and the reservoir which will ultimately enhance the temperature difference, in this approch each and every value of the parameters have been assigned keeping in mind the type of </a:t>
            </a:r>
            <a:r>
              <a:rPr lang="en"/>
              <a:t>environment</a:t>
            </a:r>
            <a:r>
              <a:rPr lang="en"/>
              <a:t> we are trying to use this product for.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40aedc39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40aedc39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40aedc39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40aedc39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ab95c108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ab95c108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40aedc39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40aedc39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abac6281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abac6281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abac6281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abac6281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40aedc39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40aedc39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parameters have been carefully assigned to the simulation after taking into account the </a:t>
            </a:r>
            <a:r>
              <a:rPr lang="en"/>
              <a:t>type</a:t>
            </a:r>
            <a:r>
              <a:rPr lang="en"/>
              <a:t> of conditions we get around ourselves, this simulation shows that our prototype will be able to transfer heat outside and regulate a relatively cooler </a:t>
            </a:r>
            <a:r>
              <a:rPr lang="en"/>
              <a:t>environment</a:t>
            </a:r>
            <a:r>
              <a:rPr lang="en"/>
              <a:t> inside the enclosure which will therefore help the user.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40aedc39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40aedc3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ab95c10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ab95c10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parameters have been carefully assigned to the simulation after taking into account the type of conditions we get around ourselves, this simulation shows that our prototype will be able to transfer heat outside and regulate a relatively cooler environment inside the enclosure which will therefore help the user.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abac628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abac628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ab95c108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ab95c108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40aedc39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40aedc3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5"/>
            <a:ext cx="9144000" cy="5143495"/>
          </a:xfrm>
          <a:prstGeom prst="rect">
            <a:avLst/>
          </a:prstGeom>
          <a:noFill/>
          <a:ln>
            <a:noFill/>
          </a:ln>
        </p:spPr>
      </p:pic>
      <p:sp>
        <p:nvSpPr>
          <p:cNvPr id="10" name="Google Shape;10;p2"/>
          <p:cNvSpPr txBox="1"/>
          <p:nvPr>
            <p:ph idx="1" type="subTitle"/>
          </p:nvPr>
        </p:nvSpPr>
        <p:spPr>
          <a:xfrm>
            <a:off x="720975" y="3809675"/>
            <a:ext cx="4916100" cy="4845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title"/>
          </p:nvPr>
        </p:nvSpPr>
        <p:spPr>
          <a:xfrm>
            <a:off x="596514" y="1594500"/>
            <a:ext cx="4454400" cy="204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1pPr>
            <a:lvl2pPr lvl="1">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2pPr>
            <a:lvl3pPr lvl="2">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3pPr>
            <a:lvl4pPr lvl="3">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4pPr>
            <a:lvl5pPr lvl="4">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5pPr>
            <a:lvl6pPr lvl="5">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6pPr>
            <a:lvl7pPr lvl="6">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7pPr>
            <a:lvl8pPr lvl="7">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8pPr>
            <a:lvl9pPr lvl="8">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3"/>
            <a:ext cx="9144000" cy="5143484"/>
          </a:xfrm>
          <a:prstGeom prst="rect">
            <a:avLst/>
          </a:prstGeom>
          <a:noFill/>
          <a:ln>
            <a:noFill/>
          </a:ln>
        </p:spPr>
      </p:pic>
      <p:sp>
        <p:nvSpPr>
          <p:cNvPr id="53" name="Google Shape;53;p11"/>
          <p:cNvSpPr txBox="1"/>
          <p:nvPr>
            <p:ph idx="1" type="subTitle"/>
          </p:nvPr>
        </p:nvSpPr>
        <p:spPr>
          <a:xfrm>
            <a:off x="1284000" y="30304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2000"/>
              <a:buNone/>
              <a:defRPr sz="2000"/>
            </a:lvl2pPr>
            <a:lvl3pPr lvl="2" rtl="0" algn="ctr">
              <a:lnSpc>
                <a:spcPct val="100000"/>
              </a:lnSpc>
              <a:spcBef>
                <a:spcPts val="1600"/>
              </a:spcBef>
              <a:spcAft>
                <a:spcPts val="0"/>
              </a:spcAft>
              <a:buSzPts val="2000"/>
              <a:buNone/>
              <a:defRPr sz="2000"/>
            </a:lvl3pPr>
            <a:lvl4pPr lvl="3" rtl="0" algn="ctr">
              <a:lnSpc>
                <a:spcPct val="100000"/>
              </a:lnSpc>
              <a:spcBef>
                <a:spcPts val="1600"/>
              </a:spcBef>
              <a:spcAft>
                <a:spcPts val="0"/>
              </a:spcAft>
              <a:buSzPts val="2000"/>
              <a:buNone/>
              <a:defRPr sz="2000"/>
            </a:lvl4pPr>
            <a:lvl5pPr lvl="4" rtl="0" algn="ctr">
              <a:lnSpc>
                <a:spcPct val="100000"/>
              </a:lnSpc>
              <a:spcBef>
                <a:spcPts val="1600"/>
              </a:spcBef>
              <a:spcAft>
                <a:spcPts val="0"/>
              </a:spcAft>
              <a:buSzPts val="2000"/>
              <a:buNone/>
              <a:defRPr sz="2000"/>
            </a:lvl5pPr>
            <a:lvl6pPr lvl="5" rtl="0" algn="ctr">
              <a:lnSpc>
                <a:spcPct val="100000"/>
              </a:lnSpc>
              <a:spcBef>
                <a:spcPts val="1600"/>
              </a:spcBef>
              <a:spcAft>
                <a:spcPts val="0"/>
              </a:spcAft>
              <a:buSzPts val="2000"/>
              <a:buNone/>
              <a:defRPr sz="2000"/>
            </a:lvl6pPr>
            <a:lvl7pPr lvl="6" rtl="0" algn="ctr">
              <a:lnSpc>
                <a:spcPct val="100000"/>
              </a:lnSpc>
              <a:spcBef>
                <a:spcPts val="1600"/>
              </a:spcBef>
              <a:spcAft>
                <a:spcPts val="0"/>
              </a:spcAft>
              <a:buSzPts val="2000"/>
              <a:buNone/>
              <a:defRPr sz="2000"/>
            </a:lvl7pPr>
            <a:lvl8pPr lvl="7" rtl="0" algn="ctr">
              <a:lnSpc>
                <a:spcPct val="100000"/>
              </a:lnSpc>
              <a:spcBef>
                <a:spcPts val="1600"/>
              </a:spcBef>
              <a:spcAft>
                <a:spcPts val="0"/>
              </a:spcAft>
              <a:buSzPts val="2000"/>
              <a:buNone/>
              <a:defRPr sz="2000"/>
            </a:lvl8pPr>
            <a:lvl9pPr lvl="8" rtl="0" algn="ctr">
              <a:lnSpc>
                <a:spcPct val="100000"/>
              </a:lnSpc>
              <a:spcBef>
                <a:spcPts val="1600"/>
              </a:spcBef>
              <a:spcAft>
                <a:spcPts val="1600"/>
              </a:spcAft>
              <a:buSzPts val="2000"/>
              <a:buNone/>
              <a:defRPr sz="2000"/>
            </a:lvl9pPr>
          </a:lstStyle>
          <a:p/>
        </p:txBody>
      </p:sp>
      <p:pic>
        <p:nvPicPr>
          <p:cNvPr id="54" name="Google Shape;54;p11"/>
          <p:cNvPicPr preferRelativeResize="0"/>
          <p:nvPr/>
        </p:nvPicPr>
        <p:blipFill rotWithShape="1">
          <a:blip r:embed="rId3">
            <a:alphaModFix/>
          </a:blip>
          <a:srcRect b="288" l="24986" r="67754" t="298"/>
          <a:stretch/>
        </p:blipFill>
        <p:spPr>
          <a:xfrm flipH="1" rot="-5400000">
            <a:off x="4472124" y="-4472124"/>
            <a:ext cx="199752" cy="9144000"/>
          </a:xfrm>
          <a:prstGeom prst="rect">
            <a:avLst/>
          </a:prstGeom>
          <a:noFill/>
          <a:ln>
            <a:noFill/>
          </a:ln>
        </p:spPr>
      </p:pic>
      <p:sp>
        <p:nvSpPr>
          <p:cNvPr id="55" name="Google Shape;55;p11"/>
          <p:cNvSpPr txBox="1"/>
          <p:nvPr>
            <p:ph hasCustomPrompt="1" type="title"/>
          </p:nvPr>
        </p:nvSpPr>
        <p:spPr>
          <a:xfrm>
            <a:off x="1284750" y="2440050"/>
            <a:ext cx="6574500" cy="841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2"/>
              </a:buClr>
              <a:buSzPts val="9600"/>
              <a:buNone/>
              <a:defRPr sz="9600">
                <a:solidFill>
                  <a:schemeClr val="lt2"/>
                </a:solidFill>
                <a:latin typeface="Quicksand"/>
                <a:ea typeface="Quicksand"/>
                <a:cs typeface="Quicksand"/>
                <a:sym typeface="Quicksand"/>
              </a:defRPr>
            </a:lvl1pPr>
            <a:lvl2pPr lvl="1" rtl="0">
              <a:spcBef>
                <a:spcPts val="0"/>
              </a:spcBef>
              <a:spcAft>
                <a:spcPts val="0"/>
              </a:spcAft>
              <a:buClr>
                <a:schemeClr val="lt2"/>
              </a:buClr>
              <a:buSzPts val="9600"/>
              <a:buNone/>
              <a:defRPr sz="9600">
                <a:solidFill>
                  <a:schemeClr val="lt2"/>
                </a:solidFill>
              </a:defRPr>
            </a:lvl2pPr>
            <a:lvl3pPr lvl="2" rtl="0">
              <a:spcBef>
                <a:spcPts val="0"/>
              </a:spcBef>
              <a:spcAft>
                <a:spcPts val="0"/>
              </a:spcAft>
              <a:buClr>
                <a:schemeClr val="lt2"/>
              </a:buClr>
              <a:buSzPts val="9600"/>
              <a:buNone/>
              <a:defRPr sz="9600">
                <a:solidFill>
                  <a:schemeClr val="lt2"/>
                </a:solidFill>
              </a:defRPr>
            </a:lvl3pPr>
            <a:lvl4pPr lvl="3" rtl="0">
              <a:spcBef>
                <a:spcPts val="0"/>
              </a:spcBef>
              <a:spcAft>
                <a:spcPts val="0"/>
              </a:spcAft>
              <a:buClr>
                <a:schemeClr val="lt2"/>
              </a:buClr>
              <a:buSzPts val="9600"/>
              <a:buNone/>
              <a:defRPr sz="9600">
                <a:solidFill>
                  <a:schemeClr val="lt2"/>
                </a:solidFill>
              </a:defRPr>
            </a:lvl4pPr>
            <a:lvl5pPr lvl="4" rtl="0">
              <a:spcBef>
                <a:spcPts val="0"/>
              </a:spcBef>
              <a:spcAft>
                <a:spcPts val="0"/>
              </a:spcAft>
              <a:buClr>
                <a:schemeClr val="lt2"/>
              </a:buClr>
              <a:buSzPts val="9600"/>
              <a:buNone/>
              <a:defRPr sz="9600">
                <a:solidFill>
                  <a:schemeClr val="lt2"/>
                </a:solidFill>
              </a:defRPr>
            </a:lvl5pPr>
            <a:lvl6pPr lvl="5" rtl="0">
              <a:spcBef>
                <a:spcPts val="0"/>
              </a:spcBef>
              <a:spcAft>
                <a:spcPts val="0"/>
              </a:spcAft>
              <a:buClr>
                <a:schemeClr val="lt2"/>
              </a:buClr>
              <a:buSzPts val="9600"/>
              <a:buNone/>
              <a:defRPr sz="9600">
                <a:solidFill>
                  <a:schemeClr val="lt2"/>
                </a:solidFill>
              </a:defRPr>
            </a:lvl6pPr>
            <a:lvl7pPr lvl="6" rtl="0">
              <a:spcBef>
                <a:spcPts val="0"/>
              </a:spcBef>
              <a:spcAft>
                <a:spcPts val="0"/>
              </a:spcAft>
              <a:buClr>
                <a:schemeClr val="lt2"/>
              </a:buClr>
              <a:buSzPts val="9600"/>
              <a:buNone/>
              <a:defRPr sz="9600">
                <a:solidFill>
                  <a:schemeClr val="lt2"/>
                </a:solidFill>
              </a:defRPr>
            </a:lvl7pPr>
            <a:lvl8pPr lvl="7" rtl="0">
              <a:spcBef>
                <a:spcPts val="0"/>
              </a:spcBef>
              <a:spcAft>
                <a:spcPts val="0"/>
              </a:spcAft>
              <a:buClr>
                <a:schemeClr val="lt2"/>
              </a:buClr>
              <a:buSzPts val="9600"/>
              <a:buNone/>
              <a:defRPr sz="9600">
                <a:solidFill>
                  <a:schemeClr val="lt2"/>
                </a:solidFill>
              </a:defRPr>
            </a:lvl8pPr>
            <a:lvl9pPr lvl="8" rtl="0">
              <a:spcBef>
                <a:spcPts val="0"/>
              </a:spcBef>
              <a:spcAft>
                <a:spcPts val="0"/>
              </a:spcAft>
              <a:buClr>
                <a:schemeClr val="lt2"/>
              </a:buClr>
              <a:buSzPts val="9600"/>
              <a:buNone/>
              <a:defRPr sz="9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7" name="Shape 57"/>
        <p:cNvGrpSpPr/>
        <p:nvPr/>
      </p:nvGrpSpPr>
      <p:grpSpPr>
        <a:xfrm>
          <a:off x="0" y="0"/>
          <a:ext cx="0" cy="0"/>
          <a:chOff x="0" y="0"/>
          <a:chExt cx="0" cy="0"/>
        </a:xfrm>
      </p:grpSpPr>
      <p:pic>
        <p:nvPicPr>
          <p:cNvPr id="58" name="Google Shape;5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3"/>
          <p:cNvSpPr txBox="1"/>
          <p:nvPr>
            <p:ph idx="1" type="subTitle"/>
          </p:nvPr>
        </p:nvSpPr>
        <p:spPr>
          <a:xfrm>
            <a:off x="862675" y="2345075"/>
            <a:ext cx="1316700" cy="4845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 name="Google Shape;60;p13"/>
          <p:cNvSpPr txBox="1"/>
          <p:nvPr>
            <p:ph idx="2" type="subTitle"/>
          </p:nvPr>
        </p:nvSpPr>
        <p:spPr>
          <a:xfrm>
            <a:off x="3526109" y="2345075"/>
            <a:ext cx="1316700" cy="4845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1" name="Google Shape;61;p13"/>
          <p:cNvSpPr txBox="1"/>
          <p:nvPr>
            <p:ph idx="3" type="subTitle"/>
          </p:nvPr>
        </p:nvSpPr>
        <p:spPr>
          <a:xfrm>
            <a:off x="6189533" y="2345075"/>
            <a:ext cx="1316700" cy="4845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2" name="Google Shape;62;p13"/>
          <p:cNvSpPr txBox="1"/>
          <p:nvPr>
            <p:ph idx="4" type="subTitle"/>
          </p:nvPr>
        </p:nvSpPr>
        <p:spPr>
          <a:xfrm>
            <a:off x="862675" y="3778550"/>
            <a:ext cx="1316700" cy="4845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3" name="Google Shape;63;p13"/>
          <p:cNvSpPr txBox="1"/>
          <p:nvPr>
            <p:ph idx="5" type="subTitle"/>
          </p:nvPr>
        </p:nvSpPr>
        <p:spPr>
          <a:xfrm>
            <a:off x="3526109" y="3778550"/>
            <a:ext cx="1316700" cy="4845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4" name="Google Shape;64;p13"/>
          <p:cNvSpPr txBox="1"/>
          <p:nvPr>
            <p:ph idx="6" type="subTitle"/>
          </p:nvPr>
        </p:nvSpPr>
        <p:spPr>
          <a:xfrm>
            <a:off x="6189533" y="3778550"/>
            <a:ext cx="1316700" cy="4845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5" name="Google Shape;6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3"/>
          <p:cNvSpPr txBox="1"/>
          <p:nvPr>
            <p:ph hasCustomPrompt="1" idx="7" type="title"/>
          </p:nvPr>
        </p:nvSpPr>
        <p:spPr>
          <a:xfrm>
            <a:off x="845725" y="1443425"/>
            <a:ext cx="1316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67" name="Google Shape;67;p13"/>
          <p:cNvSpPr txBox="1"/>
          <p:nvPr>
            <p:ph hasCustomPrompt="1" idx="8" type="title"/>
          </p:nvPr>
        </p:nvSpPr>
        <p:spPr>
          <a:xfrm>
            <a:off x="3526100" y="1443425"/>
            <a:ext cx="1316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68" name="Google Shape;68;p13"/>
          <p:cNvSpPr txBox="1"/>
          <p:nvPr>
            <p:ph hasCustomPrompt="1" idx="9" type="title"/>
          </p:nvPr>
        </p:nvSpPr>
        <p:spPr>
          <a:xfrm>
            <a:off x="6189525" y="1443425"/>
            <a:ext cx="1316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69" name="Google Shape;69;p13"/>
          <p:cNvSpPr txBox="1"/>
          <p:nvPr>
            <p:ph hasCustomPrompt="1" idx="13" type="title"/>
          </p:nvPr>
        </p:nvSpPr>
        <p:spPr>
          <a:xfrm>
            <a:off x="854200" y="2883163"/>
            <a:ext cx="1316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70" name="Google Shape;70;p13"/>
          <p:cNvSpPr txBox="1"/>
          <p:nvPr>
            <p:ph hasCustomPrompt="1" idx="14" type="title"/>
          </p:nvPr>
        </p:nvSpPr>
        <p:spPr>
          <a:xfrm>
            <a:off x="3534575" y="2883163"/>
            <a:ext cx="1316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71" name="Google Shape;71;p13"/>
          <p:cNvSpPr txBox="1"/>
          <p:nvPr>
            <p:ph hasCustomPrompt="1" idx="15" type="title"/>
          </p:nvPr>
        </p:nvSpPr>
        <p:spPr>
          <a:xfrm>
            <a:off x="6198000" y="2883163"/>
            <a:ext cx="1316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pic>
        <p:nvPicPr>
          <p:cNvPr id="72" name="Google Shape;72;p13"/>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pic>
        <p:nvPicPr>
          <p:cNvPr id="74" name="Google Shape;74;p14"/>
          <p:cNvPicPr preferRelativeResize="0"/>
          <p:nvPr/>
        </p:nvPicPr>
        <p:blipFill>
          <a:blip r:embed="rId2">
            <a:alphaModFix/>
          </a:blip>
          <a:stretch>
            <a:fillRect/>
          </a:stretch>
        </p:blipFill>
        <p:spPr>
          <a:xfrm>
            <a:off x="0" y="0"/>
            <a:ext cx="9144000" cy="5143495"/>
          </a:xfrm>
          <a:prstGeom prst="rect">
            <a:avLst/>
          </a:prstGeom>
          <a:noFill/>
          <a:ln>
            <a:noFill/>
          </a:ln>
        </p:spPr>
      </p:pic>
      <p:sp>
        <p:nvSpPr>
          <p:cNvPr id="75" name="Google Shape;7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6" name="Google Shape;76;p14"/>
          <p:cNvPicPr preferRelativeResize="0"/>
          <p:nvPr/>
        </p:nvPicPr>
        <p:blipFill rotWithShape="1">
          <a:blip r:embed="rId3">
            <a:alphaModFix/>
          </a:blip>
          <a:srcRect b="288" l="24986" r="67754" t="298"/>
          <a:stretch/>
        </p:blipFill>
        <p:spPr>
          <a:xfrm flipH="1" rot="-5400000">
            <a:off x="4472124" y="-4472124"/>
            <a:ext cx="199752" cy="9144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7" name="Shape 77"/>
        <p:cNvGrpSpPr/>
        <p:nvPr/>
      </p:nvGrpSpPr>
      <p:grpSpPr>
        <a:xfrm>
          <a:off x="0" y="0"/>
          <a:ext cx="0" cy="0"/>
          <a:chOff x="0" y="0"/>
          <a:chExt cx="0" cy="0"/>
        </a:xfrm>
      </p:grpSpPr>
      <p:sp>
        <p:nvSpPr>
          <p:cNvPr id="78" name="Google Shape;7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9" name="Google Shape;79;p15"/>
          <p:cNvPicPr preferRelativeResize="0"/>
          <p:nvPr/>
        </p:nvPicPr>
        <p:blipFill rotWithShape="1">
          <a:blip r:embed="rId2">
            <a:alphaModFix/>
          </a:blip>
          <a:srcRect b="288" l="24986" r="67754" t="298"/>
          <a:stretch/>
        </p:blipFill>
        <p:spPr>
          <a:xfrm flipH="1" rot="-5400000">
            <a:off x="4472124" y="-4472124"/>
            <a:ext cx="199752" cy="9144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0" name="Shape 80"/>
        <p:cNvGrpSpPr/>
        <p:nvPr/>
      </p:nvGrpSpPr>
      <p:grpSpPr>
        <a:xfrm>
          <a:off x="0" y="0"/>
          <a:ext cx="0" cy="0"/>
          <a:chOff x="0" y="0"/>
          <a:chExt cx="0" cy="0"/>
        </a:xfrm>
      </p:grpSpPr>
      <p:pic>
        <p:nvPicPr>
          <p:cNvPr id="81" name="Google Shape;81;p16"/>
          <p:cNvPicPr preferRelativeResize="0"/>
          <p:nvPr/>
        </p:nvPicPr>
        <p:blipFill>
          <a:blip r:embed="rId2">
            <a:alphaModFix/>
          </a:blip>
          <a:stretch>
            <a:fillRect/>
          </a:stretch>
        </p:blipFill>
        <p:spPr>
          <a:xfrm>
            <a:off x="0" y="24"/>
            <a:ext cx="9144032" cy="5143500"/>
          </a:xfrm>
          <a:prstGeom prst="rect">
            <a:avLst/>
          </a:prstGeom>
          <a:noFill/>
          <a:ln>
            <a:noFill/>
          </a:ln>
        </p:spPr>
      </p:pic>
      <p:sp>
        <p:nvSpPr>
          <p:cNvPr id="82" name="Google Shape;82;p16"/>
          <p:cNvSpPr txBox="1"/>
          <p:nvPr>
            <p:ph idx="1" type="subTitle"/>
          </p:nvPr>
        </p:nvSpPr>
        <p:spPr>
          <a:xfrm>
            <a:off x="1885246" y="1619863"/>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2332950" y="1080054"/>
            <a:ext cx="25701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7"/>
          <p:cNvSpPr txBox="1"/>
          <p:nvPr>
            <p:ph idx="1" type="subTitle"/>
          </p:nvPr>
        </p:nvSpPr>
        <p:spPr>
          <a:xfrm>
            <a:off x="2332950" y="2008550"/>
            <a:ext cx="25701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 name="Shape 86"/>
        <p:cNvGrpSpPr/>
        <p:nvPr/>
      </p:nvGrpSpPr>
      <p:grpSpPr>
        <a:xfrm>
          <a:off x="0" y="0"/>
          <a:ext cx="0" cy="0"/>
          <a:chOff x="0" y="0"/>
          <a:chExt cx="0" cy="0"/>
        </a:xfrm>
      </p:grpSpPr>
      <p:pic>
        <p:nvPicPr>
          <p:cNvPr id="87" name="Google Shape;87;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 name="Google Shape;88;p18"/>
          <p:cNvSpPr txBox="1"/>
          <p:nvPr>
            <p:ph idx="1" type="subTitle"/>
          </p:nvPr>
        </p:nvSpPr>
        <p:spPr>
          <a:xfrm>
            <a:off x="720000" y="2384084"/>
            <a:ext cx="2141100" cy="135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9" name="Google Shape;89;p18"/>
          <p:cNvSpPr txBox="1"/>
          <p:nvPr>
            <p:ph idx="2" type="subTitle"/>
          </p:nvPr>
        </p:nvSpPr>
        <p:spPr>
          <a:xfrm>
            <a:off x="3270199" y="2384084"/>
            <a:ext cx="2141100" cy="135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0" name="Google Shape;90;p18"/>
          <p:cNvSpPr txBox="1"/>
          <p:nvPr>
            <p:ph idx="3" type="subTitle"/>
          </p:nvPr>
        </p:nvSpPr>
        <p:spPr>
          <a:xfrm>
            <a:off x="5820399" y="2384084"/>
            <a:ext cx="2141100" cy="135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 name="Google Shape;91;p18"/>
          <p:cNvSpPr txBox="1"/>
          <p:nvPr>
            <p:ph idx="4" type="subTitle"/>
          </p:nvPr>
        </p:nvSpPr>
        <p:spPr>
          <a:xfrm>
            <a:off x="720000" y="1810512"/>
            <a:ext cx="13401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2" name="Google Shape;92;p18"/>
          <p:cNvSpPr txBox="1"/>
          <p:nvPr>
            <p:ph idx="5" type="subTitle"/>
          </p:nvPr>
        </p:nvSpPr>
        <p:spPr>
          <a:xfrm>
            <a:off x="3270198" y="1810512"/>
            <a:ext cx="11307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3" name="Google Shape;93;p18"/>
          <p:cNvSpPr txBox="1"/>
          <p:nvPr>
            <p:ph idx="6" type="subTitle"/>
          </p:nvPr>
        </p:nvSpPr>
        <p:spPr>
          <a:xfrm>
            <a:off x="5820396" y="1810512"/>
            <a:ext cx="12828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4" name="Google Shape;9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5" name="Google Shape;95;p18"/>
          <p:cNvPicPr preferRelativeResize="0"/>
          <p:nvPr/>
        </p:nvPicPr>
        <p:blipFill rotWithShape="1">
          <a:blip r:embed="rId3">
            <a:alphaModFix/>
          </a:blip>
          <a:srcRect b="288" l="24986" r="67754" t="298"/>
          <a:stretch/>
        </p:blipFill>
        <p:spPr>
          <a:xfrm flipH="1" rot="-5400000">
            <a:off x="4472124" y="-4472124"/>
            <a:ext cx="199752" cy="9144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6" name="Shape 96"/>
        <p:cNvGrpSpPr/>
        <p:nvPr/>
      </p:nvGrpSpPr>
      <p:grpSpPr>
        <a:xfrm>
          <a:off x="0" y="0"/>
          <a:ext cx="0" cy="0"/>
          <a:chOff x="0" y="0"/>
          <a:chExt cx="0" cy="0"/>
        </a:xfrm>
      </p:grpSpPr>
      <p:pic>
        <p:nvPicPr>
          <p:cNvPr id="97" name="Google Shape;97;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9"/>
          <p:cNvSpPr txBox="1"/>
          <p:nvPr>
            <p:ph idx="1" type="subTitle"/>
          </p:nvPr>
        </p:nvSpPr>
        <p:spPr>
          <a:xfrm>
            <a:off x="720000" y="1976875"/>
            <a:ext cx="3037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0" name="Google Shape;100;p19"/>
          <p:cNvSpPr txBox="1"/>
          <p:nvPr>
            <p:ph idx="2" type="subTitle"/>
          </p:nvPr>
        </p:nvSpPr>
        <p:spPr>
          <a:xfrm>
            <a:off x="4638149" y="1976875"/>
            <a:ext cx="3037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1" name="Google Shape;101;p19"/>
          <p:cNvSpPr txBox="1"/>
          <p:nvPr>
            <p:ph idx="3" type="subTitle"/>
          </p:nvPr>
        </p:nvSpPr>
        <p:spPr>
          <a:xfrm>
            <a:off x="720000" y="3637450"/>
            <a:ext cx="3037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2" name="Google Shape;102;p19"/>
          <p:cNvSpPr txBox="1"/>
          <p:nvPr>
            <p:ph idx="4" type="subTitle"/>
          </p:nvPr>
        </p:nvSpPr>
        <p:spPr>
          <a:xfrm>
            <a:off x="4638149" y="3637450"/>
            <a:ext cx="30375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3" name="Google Shape;103;p19"/>
          <p:cNvSpPr txBox="1"/>
          <p:nvPr>
            <p:ph idx="5" type="subTitle"/>
          </p:nvPr>
        </p:nvSpPr>
        <p:spPr>
          <a:xfrm>
            <a:off x="720000" y="1398900"/>
            <a:ext cx="10506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104" name="Google Shape;104;p19"/>
          <p:cNvSpPr txBox="1"/>
          <p:nvPr>
            <p:ph idx="6" type="subTitle"/>
          </p:nvPr>
        </p:nvSpPr>
        <p:spPr>
          <a:xfrm>
            <a:off x="720000" y="3059550"/>
            <a:ext cx="13308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105" name="Google Shape;105;p19"/>
          <p:cNvSpPr txBox="1"/>
          <p:nvPr>
            <p:ph idx="7" type="subTitle"/>
          </p:nvPr>
        </p:nvSpPr>
        <p:spPr>
          <a:xfrm>
            <a:off x="4638149" y="1398900"/>
            <a:ext cx="11574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106" name="Google Shape;106;p19"/>
          <p:cNvSpPr txBox="1"/>
          <p:nvPr>
            <p:ph idx="8" type="subTitle"/>
          </p:nvPr>
        </p:nvSpPr>
        <p:spPr>
          <a:xfrm>
            <a:off x="4638149" y="3059550"/>
            <a:ext cx="13308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107" name="Google Shape;107;p19"/>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0" name="Google Shape;11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0"/>
          <p:cNvSpPr txBox="1"/>
          <p:nvPr>
            <p:ph idx="1" type="subTitle"/>
          </p:nvPr>
        </p:nvSpPr>
        <p:spPr>
          <a:xfrm>
            <a:off x="720000" y="1609300"/>
            <a:ext cx="2028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2" name="Google Shape;112;p20"/>
          <p:cNvSpPr txBox="1"/>
          <p:nvPr>
            <p:ph idx="2" type="subTitle"/>
          </p:nvPr>
        </p:nvSpPr>
        <p:spPr>
          <a:xfrm>
            <a:off x="3581937" y="1609300"/>
            <a:ext cx="2028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3" name="Google Shape;113;p20"/>
          <p:cNvSpPr txBox="1"/>
          <p:nvPr>
            <p:ph idx="3" type="subTitle"/>
          </p:nvPr>
        </p:nvSpPr>
        <p:spPr>
          <a:xfrm>
            <a:off x="720000" y="3492000"/>
            <a:ext cx="2028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4" name="Google Shape;114;p20"/>
          <p:cNvSpPr txBox="1"/>
          <p:nvPr>
            <p:ph idx="4" type="subTitle"/>
          </p:nvPr>
        </p:nvSpPr>
        <p:spPr>
          <a:xfrm>
            <a:off x="3581937" y="3492000"/>
            <a:ext cx="2028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5" name="Google Shape;115;p20"/>
          <p:cNvSpPr txBox="1"/>
          <p:nvPr>
            <p:ph idx="5" type="subTitle"/>
          </p:nvPr>
        </p:nvSpPr>
        <p:spPr>
          <a:xfrm>
            <a:off x="6443874" y="1609300"/>
            <a:ext cx="2028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6" name="Google Shape;116;p20"/>
          <p:cNvSpPr txBox="1"/>
          <p:nvPr>
            <p:ph idx="6" type="subTitle"/>
          </p:nvPr>
        </p:nvSpPr>
        <p:spPr>
          <a:xfrm>
            <a:off x="6443874" y="3492000"/>
            <a:ext cx="2028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7" name="Google Shape;117;p20"/>
          <p:cNvSpPr txBox="1"/>
          <p:nvPr>
            <p:ph idx="7" type="subTitle"/>
          </p:nvPr>
        </p:nvSpPr>
        <p:spPr>
          <a:xfrm>
            <a:off x="720000" y="1107675"/>
            <a:ext cx="9906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8" name="Google Shape;118;p20"/>
          <p:cNvSpPr txBox="1"/>
          <p:nvPr>
            <p:ph idx="8" type="subTitle"/>
          </p:nvPr>
        </p:nvSpPr>
        <p:spPr>
          <a:xfrm>
            <a:off x="3581937" y="1107675"/>
            <a:ext cx="10899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9" name="Google Shape;119;p20"/>
          <p:cNvSpPr txBox="1"/>
          <p:nvPr>
            <p:ph idx="9" type="subTitle"/>
          </p:nvPr>
        </p:nvSpPr>
        <p:spPr>
          <a:xfrm>
            <a:off x="6443874" y="1107675"/>
            <a:ext cx="14022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0" name="Google Shape;120;p20"/>
          <p:cNvSpPr txBox="1"/>
          <p:nvPr>
            <p:ph idx="13" type="subTitle"/>
          </p:nvPr>
        </p:nvSpPr>
        <p:spPr>
          <a:xfrm>
            <a:off x="720000" y="2987150"/>
            <a:ext cx="10899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1" name="Google Shape;121;p20"/>
          <p:cNvSpPr txBox="1"/>
          <p:nvPr>
            <p:ph idx="14" type="subTitle"/>
          </p:nvPr>
        </p:nvSpPr>
        <p:spPr>
          <a:xfrm>
            <a:off x="3581937" y="2987150"/>
            <a:ext cx="12678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2" name="Google Shape;122;p20"/>
          <p:cNvSpPr txBox="1"/>
          <p:nvPr>
            <p:ph idx="15" type="subTitle"/>
          </p:nvPr>
        </p:nvSpPr>
        <p:spPr>
          <a:xfrm>
            <a:off x="6443874" y="2987150"/>
            <a:ext cx="12678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pic>
        <p:nvPicPr>
          <p:cNvPr id="123" name="Google Shape;123;p20"/>
          <p:cNvPicPr preferRelativeResize="0"/>
          <p:nvPr/>
        </p:nvPicPr>
        <p:blipFill rotWithShape="1">
          <a:blip r:embed="rId3">
            <a:alphaModFix/>
          </a:blip>
          <a:srcRect b="288" l="24986" r="67754" t="298"/>
          <a:stretch/>
        </p:blipFill>
        <p:spPr>
          <a:xfrm flipH="1" rot="-5400000">
            <a:off x="4472124" y="-4472124"/>
            <a:ext cx="199752" cy="914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11"/>
            <a:ext cx="9144000" cy="5143489"/>
          </a:xfrm>
          <a:prstGeom prst="rect">
            <a:avLst/>
          </a:prstGeom>
          <a:noFill/>
          <a:ln>
            <a:noFill/>
          </a:ln>
        </p:spPr>
      </p:pic>
      <p:sp>
        <p:nvSpPr>
          <p:cNvPr id="14" name="Google Shape;14;p3"/>
          <p:cNvSpPr txBox="1"/>
          <p:nvPr>
            <p:ph hasCustomPrompt="1" type="title"/>
          </p:nvPr>
        </p:nvSpPr>
        <p:spPr>
          <a:xfrm>
            <a:off x="2183550" y="2307517"/>
            <a:ext cx="13506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atin typeface="Quicksand"/>
                <a:ea typeface="Quicksand"/>
                <a:cs typeface="Quicksand"/>
                <a:sym typeface="Quicksan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2" type="title"/>
          </p:nvPr>
        </p:nvSpPr>
        <p:spPr>
          <a:xfrm>
            <a:off x="2183550" y="3199250"/>
            <a:ext cx="4526400" cy="110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4800"/>
              <a:buNone/>
              <a:defRPr sz="4800">
                <a:solidFill>
                  <a:schemeClr val="lt2"/>
                </a:solidFill>
                <a:latin typeface="Quicksand"/>
                <a:ea typeface="Quicksand"/>
                <a:cs typeface="Quicksand"/>
                <a:sym typeface="Quicksand"/>
              </a:defRPr>
            </a:lvl1pPr>
            <a:lvl2pPr lvl="1">
              <a:spcBef>
                <a:spcPts val="0"/>
              </a:spcBef>
              <a:spcAft>
                <a:spcPts val="0"/>
              </a:spcAft>
              <a:buClr>
                <a:schemeClr val="lt2"/>
              </a:buClr>
              <a:buSzPts val="4800"/>
              <a:buNone/>
              <a:defRPr sz="4800">
                <a:solidFill>
                  <a:schemeClr val="lt2"/>
                </a:solidFill>
                <a:latin typeface="Quicksand"/>
                <a:ea typeface="Quicksand"/>
                <a:cs typeface="Quicksand"/>
                <a:sym typeface="Quicksand"/>
              </a:defRPr>
            </a:lvl2pPr>
            <a:lvl3pPr lvl="2">
              <a:spcBef>
                <a:spcPts val="0"/>
              </a:spcBef>
              <a:spcAft>
                <a:spcPts val="0"/>
              </a:spcAft>
              <a:buClr>
                <a:schemeClr val="lt2"/>
              </a:buClr>
              <a:buSzPts val="4800"/>
              <a:buNone/>
              <a:defRPr sz="4800">
                <a:solidFill>
                  <a:schemeClr val="lt2"/>
                </a:solidFill>
                <a:latin typeface="Quicksand"/>
                <a:ea typeface="Quicksand"/>
                <a:cs typeface="Quicksand"/>
                <a:sym typeface="Quicksand"/>
              </a:defRPr>
            </a:lvl3pPr>
            <a:lvl4pPr lvl="3">
              <a:spcBef>
                <a:spcPts val="0"/>
              </a:spcBef>
              <a:spcAft>
                <a:spcPts val="0"/>
              </a:spcAft>
              <a:buClr>
                <a:schemeClr val="lt2"/>
              </a:buClr>
              <a:buSzPts val="4800"/>
              <a:buNone/>
              <a:defRPr sz="4800">
                <a:solidFill>
                  <a:schemeClr val="lt2"/>
                </a:solidFill>
                <a:latin typeface="Quicksand"/>
                <a:ea typeface="Quicksand"/>
                <a:cs typeface="Quicksand"/>
                <a:sym typeface="Quicksand"/>
              </a:defRPr>
            </a:lvl4pPr>
            <a:lvl5pPr lvl="4">
              <a:spcBef>
                <a:spcPts val="0"/>
              </a:spcBef>
              <a:spcAft>
                <a:spcPts val="0"/>
              </a:spcAft>
              <a:buClr>
                <a:schemeClr val="lt2"/>
              </a:buClr>
              <a:buSzPts val="4800"/>
              <a:buNone/>
              <a:defRPr sz="4800">
                <a:solidFill>
                  <a:schemeClr val="lt2"/>
                </a:solidFill>
                <a:latin typeface="Quicksand"/>
                <a:ea typeface="Quicksand"/>
                <a:cs typeface="Quicksand"/>
                <a:sym typeface="Quicksand"/>
              </a:defRPr>
            </a:lvl5pPr>
            <a:lvl6pPr lvl="5">
              <a:spcBef>
                <a:spcPts val="0"/>
              </a:spcBef>
              <a:spcAft>
                <a:spcPts val="0"/>
              </a:spcAft>
              <a:buClr>
                <a:schemeClr val="lt2"/>
              </a:buClr>
              <a:buSzPts val="4800"/>
              <a:buNone/>
              <a:defRPr sz="4800">
                <a:solidFill>
                  <a:schemeClr val="lt2"/>
                </a:solidFill>
                <a:latin typeface="Quicksand"/>
                <a:ea typeface="Quicksand"/>
                <a:cs typeface="Quicksand"/>
                <a:sym typeface="Quicksand"/>
              </a:defRPr>
            </a:lvl6pPr>
            <a:lvl7pPr lvl="6">
              <a:spcBef>
                <a:spcPts val="0"/>
              </a:spcBef>
              <a:spcAft>
                <a:spcPts val="0"/>
              </a:spcAft>
              <a:buClr>
                <a:schemeClr val="lt2"/>
              </a:buClr>
              <a:buSzPts val="4800"/>
              <a:buNone/>
              <a:defRPr sz="4800">
                <a:solidFill>
                  <a:schemeClr val="lt2"/>
                </a:solidFill>
                <a:latin typeface="Quicksand"/>
                <a:ea typeface="Quicksand"/>
                <a:cs typeface="Quicksand"/>
                <a:sym typeface="Quicksand"/>
              </a:defRPr>
            </a:lvl7pPr>
            <a:lvl8pPr lvl="7">
              <a:spcBef>
                <a:spcPts val="0"/>
              </a:spcBef>
              <a:spcAft>
                <a:spcPts val="0"/>
              </a:spcAft>
              <a:buClr>
                <a:schemeClr val="lt2"/>
              </a:buClr>
              <a:buSzPts val="4800"/>
              <a:buNone/>
              <a:defRPr sz="4800">
                <a:solidFill>
                  <a:schemeClr val="lt2"/>
                </a:solidFill>
                <a:latin typeface="Quicksand"/>
                <a:ea typeface="Quicksand"/>
                <a:cs typeface="Quicksand"/>
                <a:sym typeface="Quicksand"/>
              </a:defRPr>
            </a:lvl8pPr>
            <a:lvl9pPr lvl="8">
              <a:spcBef>
                <a:spcPts val="0"/>
              </a:spcBef>
              <a:spcAft>
                <a:spcPts val="0"/>
              </a:spcAft>
              <a:buClr>
                <a:schemeClr val="lt2"/>
              </a:buClr>
              <a:buSzPts val="4800"/>
              <a:buNone/>
              <a:defRPr sz="4800">
                <a:solidFill>
                  <a:schemeClr val="lt2"/>
                </a:solidFill>
                <a:latin typeface="Quicksand"/>
                <a:ea typeface="Quicksand"/>
                <a:cs typeface="Quicksand"/>
                <a:sym typeface="Quicksa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6" name="Google Shape;126;p21"/>
          <p:cNvSpPr txBox="1"/>
          <p:nvPr>
            <p:ph idx="1" type="subTitle"/>
          </p:nvPr>
        </p:nvSpPr>
        <p:spPr>
          <a:xfrm>
            <a:off x="798388" y="3303256"/>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27" name="Google Shape;127;p21"/>
          <p:cNvSpPr txBox="1"/>
          <p:nvPr>
            <p:ph idx="2" type="subTitle"/>
          </p:nvPr>
        </p:nvSpPr>
        <p:spPr>
          <a:xfrm>
            <a:off x="2825700" y="1670756"/>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28" name="Google Shape;128;p21"/>
          <p:cNvSpPr txBox="1"/>
          <p:nvPr>
            <p:ph idx="3" type="subTitle"/>
          </p:nvPr>
        </p:nvSpPr>
        <p:spPr>
          <a:xfrm>
            <a:off x="4853013" y="3303256"/>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pic>
        <p:nvPicPr>
          <p:cNvPr id="129" name="Google Shape;129;p21"/>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
        <p:nvSpPr>
          <p:cNvPr id="130" name="Google Shape;130;p21"/>
          <p:cNvSpPr txBox="1"/>
          <p:nvPr>
            <p:ph hasCustomPrompt="1" type="title"/>
          </p:nvPr>
        </p:nvSpPr>
        <p:spPr>
          <a:xfrm>
            <a:off x="2825700" y="846779"/>
            <a:ext cx="3492600" cy="841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131" name="Google Shape;131;p21"/>
          <p:cNvSpPr txBox="1"/>
          <p:nvPr>
            <p:ph hasCustomPrompt="1" idx="4" type="title"/>
          </p:nvPr>
        </p:nvSpPr>
        <p:spPr>
          <a:xfrm>
            <a:off x="4853025" y="2480825"/>
            <a:ext cx="3492600" cy="841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
        <p:nvSpPr>
          <p:cNvPr id="132" name="Google Shape;132;p21"/>
          <p:cNvSpPr txBox="1"/>
          <p:nvPr>
            <p:ph hasCustomPrompt="1" idx="5" type="title"/>
          </p:nvPr>
        </p:nvSpPr>
        <p:spPr>
          <a:xfrm>
            <a:off x="798400" y="2480825"/>
            <a:ext cx="3492600" cy="841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latin typeface="Quicksand"/>
                <a:ea typeface="Quicksand"/>
                <a:cs typeface="Quicksand"/>
                <a:sym typeface="Quicksand"/>
              </a:defRPr>
            </a:lvl1pPr>
            <a:lvl2pPr lvl="1" rtl="0">
              <a:spcBef>
                <a:spcPts val="0"/>
              </a:spcBef>
              <a:spcAft>
                <a:spcPts val="0"/>
              </a:spcAft>
              <a:buClr>
                <a:schemeClr val="lt2"/>
              </a:buClr>
              <a:buSzPts val="6000"/>
              <a:buNone/>
              <a:defRPr sz="6000">
                <a:solidFill>
                  <a:schemeClr val="lt2"/>
                </a:solidFill>
              </a:defRPr>
            </a:lvl2pPr>
            <a:lvl3pPr lvl="2" rtl="0">
              <a:spcBef>
                <a:spcPts val="0"/>
              </a:spcBef>
              <a:spcAft>
                <a:spcPts val="0"/>
              </a:spcAft>
              <a:buClr>
                <a:schemeClr val="lt2"/>
              </a:buClr>
              <a:buSzPts val="6000"/>
              <a:buNone/>
              <a:defRPr sz="6000">
                <a:solidFill>
                  <a:schemeClr val="lt2"/>
                </a:solidFill>
              </a:defRPr>
            </a:lvl3pPr>
            <a:lvl4pPr lvl="3" rtl="0">
              <a:spcBef>
                <a:spcPts val="0"/>
              </a:spcBef>
              <a:spcAft>
                <a:spcPts val="0"/>
              </a:spcAft>
              <a:buClr>
                <a:schemeClr val="lt2"/>
              </a:buClr>
              <a:buSzPts val="6000"/>
              <a:buNone/>
              <a:defRPr sz="6000">
                <a:solidFill>
                  <a:schemeClr val="lt2"/>
                </a:solidFill>
              </a:defRPr>
            </a:lvl4pPr>
            <a:lvl5pPr lvl="4" rtl="0">
              <a:spcBef>
                <a:spcPts val="0"/>
              </a:spcBef>
              <a:spcAft>
                <a:spcPts val="0"/>
              </a:spcAft>
              <a:buClr>
                <a:schemeClr val="lt2"/>
              </a:buClr>
              <a:buSzPts val="6000"/>
              <a:buNone/>
              <a:defRPr sz="6000">
                <a:solidFill>
                  <a:schemeClr val="lt2"/>
                </a:solidFill>
              </a:defRPr>
            </a:lvl5pPr>
            <a:lvl6pPr lvl="5" rtl="0">
              <a:spcBef>
                <a:spcPts val="0"/>
              </a:spcBef>
              <a:spcAft>
                <a:spcPts val="0"/>
              </a:spcAft>
              <a:buClr>
                <a:schemeClr val="lt2"/>
              </a:buClr>
              <a:buSzPts val="6000"/>
              <a:buNone/>
              <a:defRPr sz="6000">
                <a:solidFill>
                  <a:schemeClr val="lt2"/>
                </a:solidFill>
              </a:defRPr>
            </a:lvl6pPr>
            <a:lvl7pPr lvl="6" rtl="0">
              <a:spcBef>
                <a:spcPts val="0"/>
              </a:spcBef>
              <a:spcAft>
                <a:spcPts val="0"/>
              </a:spcAft>
              <a:buClr>
                <a:schemeClr val="lt2"/>
              </a:buClr>
              <a:buSzPts val="6000"/>
              <a:buNone/>
              <a:defRPr sz="6000">
                <a:solidFill>
                  <a:schemeClr val="lt2"/>
                </a:solidFill>
              </a:defRPr>
            </a:lvl7pPr>
            <a:lvl8pPr lvl="7" rtl="0">
              <a:spcBef>
                <a:spcPts val="0"/>
              </a:spcBef>
              <a:spcAft>
                <a:spcPts val="0"/>
              </a:spcAft>
              <a:buClr>
                <a:schemeClr val="lt2"/>
              </a:buClr>
              <a:buSzPts val="6000"/>
              <a:buNone/>
              <a:defRPr sz="6000">
                <a:solidFill>
                  <a:schemeClr val="lt2"/>
                </a:solidFill>
              </a:defRPr>
            </a:lvl8pPr>
            <a:lvl9pPr lvl="8" rtl="0">
              <a:spcBef>
                <a:spcPts val="0"/>
              </a:spcBef>
              <a:spcAft>
                <a:spcPts val="0"/>
              </a:spcAft>
              <a:buClr>
                <a:schemeClr val="lt2"/>
              </a:buClr>
              <a:buSzPts val="6000"/>
              <a:buNone/>
              <a:defRPr sz="6000">
                <a:solidFill>
                  <a:schemeClr val="lt2"/>
                </a:solidFill>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5" name="Google Shape;135;p22"/>
          <p:cNvSpPr txBox="1"/>
          <p:nvPr>
            <p:ph idx="1" type="subTitle"/>
          </p:nvPr>
        </p:nvSpPr>
        <p:spPr>
          <a:xfrm>
            <a:off x="762725" y="3967200"/>
            <a:ext cx="2337000" cy="7140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pic>
        <p:nvPicPr>
          <p:cNvPr id="136" name="Google Shape;136;p22"/>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
        <p:nvSpPr>
          <p:cNvPr id="137" name="Google Shape;137;p22"/>
          <p:cNvSpPr txBox="1"/>
          <p:nvPr/>
        </p:nvSpPr>
        <p:spPr>
          <a:xfrm>
            <a:off x="3305150" y="3890900"/>
            <a:ext cx="5125500" cy="484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Quicksand"/>
                <a:ea typeface="Quicksand"/>
                <a:cs typeface="Quicksand"/>
                <a:sym typeface="Quicksand"/>
              </a:rPr>
              <a:t>CREDITS: This presentation template was created by </a:t>
            </a:r>
            <a:r>
              <a:rPr b="1" lang="en" sz="1200">
                <a:solidFill>
                  <a:schemeClr val="dk2"/>
                </a:solidFill>
                <a:uFill>
                  <a:noFill/>
                </a:uFill>
                <a:latin typeface="Quicksand"/>
                <a:ea typeface="Quicksand"/>
                <a:cs typeface="Quicksand"/>
                <a:sym typeface="Quicksand"/>
                <a:hlinkClick r:id="rId4">
                  <a:extLst>
                    <a:ext uri="{A12FA001-AC4F-418D-AE19-62706E023703}">
                      <ahyp:hlinkClr val="tx"/>
                    </a:ext>
                  </a:extLst>
                </a:hlinkClick>
              </a:rPr>
              <a:t>Slidesgo</a:t>
            </a:r>
            <a:r>
              <a:rPr lang="en" sz="1200">
                <a:solidFill>
                  <a:schemeClr val="dk2"/>
                </a:solidFill>
                <a:latin typeface="Quicksand"/>
                <a:ea typeface="Quicksand"/>
                <a:cs typeface="Quicksand"/>
                <a:sym typeface="Quicksand"/>
              </a:rPr>
              <a:t>, and includes icons by </a:t>
            </a:r>
            <a:r>
              <a:rPr b="1" lang="en" sz="1200">
                <a:solidFill>
                  <a:schemeClr val="dk2"/>
                </a:solidFill>
                <a:uFill>
                  <a:noFill/>
                </a:uFill>
                <a:latin typeface="Quicksand"/>
                <a:ea typeface="Quicksand"/>
                <a:cs typeface="Quicksand"/>
                <a:sym typeface="Quicksand"/>
                <a:hlinkClick r:id="rId5">
                  <a:extLst>
                    <a:ext uri="{A12FA001-AC4F-418D-AE19-62706E023703}">
                      <ahyp:hlinkClr val="tx"/>
                    </a:ext>
                  </a:extLst>
                </a:hlinkClick>
              </a:rPr>
              <a:t>Flaticon</a:t>
            </a:r>
            <a:r>
              <a:rPr lang="en" sz="1200">
                <a:solidFill>
                  <a:schemeClr val="dk2"/>
                </a:solidFill>
                <a:latin typeface="Quicksand"/>
                <a:ea typeface="Quicksand"/>
                <a:cs typeface="Quicksand"/>
                <a:sym typeface="Quicksand"/>
              </a:rPr>
              <a:t>, and infographics &amp; images by </a:t>
            </a:r>
            <a:r>
              <a:rPr b="1" lang="en" sz="1200">
                <a:solidFill>
                  <a:schemeClr val="dk2"/>
                </a:solidFill>
                <a:uFill>
                  <a:noFill/>
                </a:uFill>
                <a:latin typeface="Quicksand"/>
                <a:ea typeface="Quicksand"/>
                <a:cs typeface="Quicksand"/>
                <a:sym typeface="Quicksand"/>
                <a:hlinkClick r:id="rId6">
                  <a:extLst>
                    <a:ext uri="{A12FA001-AC4F-418D-AE19-62706E023703}">
                      <ahyp:hlinkClr val="tx"/>
                    </a:ext>
                  </a:extLst>
                </a:hlinkClick>
              </a:rPr>
              <a:t>Freepik</a:t>
            </a:r>
            <a:r>
              <a:rPr b="1" lang="en" sz="1200">
                <a:solidFill>
                  <a:schemeClr val="dk2"/>
                </a:solidFill>
                <a:latin typeface="Quicksand"/>
                <a:ea typeface="Quicksand"/>
                <a:cs typeface="Quicksand"/>
                <a:sym typeface="Quicksand"/>
              </a:rPr>
              <a:t> </a:t>
            </a:r>
            <a:endParaRPr b="1" sz="1200">
              <a:solidFill>
                <a:schemeClr val="dk2"/>
              </a:solidFill>
              <a:latin typeface="Quicksand"/>
              <a:ea typeface="Quicksand"/>
              <a:cs typeface="Quicksand"/>
              <a:sym typeface="Quicksand"/>
            </a:endParaRPr>
          </a:p>
        </p:txBody>
      </p:sp>
      <p:sp>
        <p:nvSpPr>
          <p:cNvPr id="138" name="Google Shape;138;p22"/>
          <p:cNvSpPr txBox="1"/>
          <p:nvPr>
            <p:ph type="title"/>
          </p:nvPr>
        </p:nvSpPr>
        <p:spPr>
          <a:xfrm>
            <a:off x="1856650" y="832500"/>
            <a:ext cx="5430600" cy="119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5600"/>
              <a:buFont typeface="Quicksand"/>
              <a:buNone/>
              <a:defRPr sz="8500">
                <a:solidFill>
                  <a:schemeClr val="lt2"/>
                </a:solidFill>
                <a:latin typeface="Quicksand"/>
                <a:ea typeface="Quicksand"/>
                <a:cs typeface="Quicksand"/>
                <a:sym typeface="Quicksand"/>
              </a:defRPr>
            </a:lvl1pPr>
            <a:lvl2pPr lvl="1"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2pPr>
            <a:lvl3pPr lvl="2"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3pPr>
            <a:lvl4pPr lvl="3"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4pPr>
            <a:lvl5pPr lvl="4"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5pPr>
            <a:lvl6pPr lvl="5"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6pPr>
            <a:lvl7pPr lvl="6"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7pPr>
            <a:lvl8pPr lvl="7"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8pPr>
            <a:lvl9pPr lvl="8" rtl="0" algn="ctr">
              <a:spcBef>
                <a:spcPts val="0"/>
              </a:spcBef>
              <a:spcAft>
                <a:spcPts val="0"/>
              </a:spcAft>
              <a:buClr>
                <a:schemeClr val="lt2"/>
              </a:buClr>
              <a:buSzPts val="5600"/>
              <a:buFont typeface="Quicksand"/>
              <a:buNone/>
              <a:defRPr sz="5600">
                <a:solidFill>
                  <a:schemeClr val="lt2"/>
                </a:solidFill>
                <a:latin typeface="Quicksand"/>
                <a:ea typeface="Quicksand"/>
                <a:cs typeface="Quicksand"/>
                <a:sym typeface="Quicksa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0" y="0"/>
            <a:ext cx="9248500" cy="5202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11"/>
            <a:ext cx="9144000" cy="5143489"/>
          </a:xfrm>
          <a:prstGeom prst="rect">
            <a:avLst/>
          </a:prstGeom>
          <a:noFill/>
          <a:ln>
            <a:noFill/>
          </a:ln>
        </p:spPr>
      </p:pic>
      <p:sp>
        <p:nvSpPr>
          <p:cNvPr id="18" name="Google Shape;18;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4"/>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idx="1" type="subTitle"/>
          </p:nvPr>
        </p:nvSpPr>
        <p:spPr>
          <a:xfrm>
            <a:off x="4243875" y="2383026"/>
            <a:ext cx="2505600" cy="17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731200" y="2383026"/>
            <a:ext cx="2505600" cy="17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731200" y="1810110"/>
            <a:ext cx="1398000" cy="485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6" name="Google Shape;26;p5"/>
          <p:cNvSpPr txBox="1"/>
          <p:nvPr>
            <p:ph idx="4" type="subTitle"/>
          </p:nvPr>
        </p:nvSpPr>
        <p:spPr>
          <a:xfrm>
            <a:off x="4243875" y="1810710"/>
            <a:ext cx="1114800" cy="4845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8" name="Google Shape;28;p5"/>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0" cy="5143495"/>
          </a:xfrm>
          <a:prstGeom prst="rect">
            <a:avLst/>
          </a:prstGeom>
          <a:noFill/>
          <a:ln>
            <a:noFill/>
          </a:ln>
        </p:spPr>
      </p:pic>
      <p:sp>
        <p:nvSpPr>
          <p:cNvPr id="31" name="Google Shape;3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2" name="Google Shape;32;p6"/>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3">
            <a:alphaModFix/>
          </a:blip>
          <a:stretch>
            <a:fillRect/>
          </a:stretch>
        </p:blipFill>
        <p:spPr>
          <a:xfrm flipH="1" rot="10800000">
            <a:off x="0" y="0"/>
            <a:ext cx="9144000" cy="5143495"/>
          </a:xfrm>
          <a:prstGeom prst="rect">
            <a:avLst/>
          </a:prstGeom>
          <a:noFill/>
          <a:ln>
            <a:noFill/>
          </a:ln>
        </p:spPr>
      </p:pic>
      <p:sp>
        <p:nvSpPr>
          <p:cNvPr id="35" name="Google Shape;35;p7"/>
          <p:cNvSpPr txBox="1"/>
          <p:nvPr>
            <p:ph idx="1" type="subTitle"/>
          </p:nvPr>
        </p:nvSpPr>
        <p:spPr>
          <a:xfrm>
            <a:off x="3668825" y="1844750"/>
            <a:ext cx="4315800" cy="213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200"/>
              <a:buFont typeface="Nunito Light"/>
              <a:buChar char="●"/>
              <a:defRPr sz="1400"/>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36" name="Google Shape;3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Raleway SemiBold"/>
                <a:ea typeface="Raleway SemiBold"/>
                <a:cs typeface="Raleway SemiBold"/>
                <a:sym typeface="Raleway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p:nvPr>
            <p:ph idx="2" type="pic"/>
          </p:nvPr>
        </p:nvSpPr>
        <p:spPr>
          <a:xfrm>
            <a:off x="720000" y="1405375"/>
            <a:ext cx="2571000" cy="2571000"/>
          </a:xfrm>
          <a:prstGeom prst="rect">
            <a:avLst/>
          </a:prstGeom>
          <a:noFill/>
          <a:ln>
            <a:noFill/>
          </a:ln>
        </p:spPr>
      </p:sp>
      <p:pic>
        <p:nvPicPr>
          <p:cNvPr id="38" name="Google Shape;38;p7"/>
          <p:cNvPicPr preferRelativeResize="0"/>
          <p:nvPr/>
        </p:nvPicPr>
        <p:blipFill rotWithShape="1">
          <a:blip r:embed="rId4">
            <a:alphaModFix/>
          </a:blip>
          <a:srcRect b="288" l="24986" r="67754" t="298"/>
          <a:stretch/>
        </p:blipFill>
        <p:spPr>
          <a:xfrm flipH="1" rot="-5400000">
            <a:off x="4472124" y="-4472124"/>
            <a:ext cx="199752" cy="9144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2" name="Google Shape;42;p8"/>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5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6" name="Google Shape;4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pic>
        <p:nvPicPr>
          <p:cNvPr id="47" name="Google Shape;47;p9"/>
          <p:cNvPicPr preferRelativeResize="0"/>
          <p:nvPr/>
        </p:nvPicPr>
        <p:blipFill rotWithShape="1">
          <a:blip r:embed="rId3">
            <a:alphaModFix/>
          </a:blip>
          <a:srcRect b="288" l="24986" r="67754" t="298"/>
          <a:stretch/>
        </p:blipFill>
        <p:spPr>
          <a:xfrm flipH="1" rot="-5400000">
            <a:off x="4472124" y="-4472124"/>
            <a:ext cx="199752" cy="9144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50" name="Google Shape;50;p10"/>
          <p:cNvPicPr preferRelativeResize="0"/>
          <p:nvPr/>
        </p:nvPicPr>
        <p:blipFill rotWithShape="1">
          <a:blip r:embed="rId2">
            <a:alphaModFix/>
          </a:blip>
          <a:srcRect b="288" l="24986" r="67754" t="298"/>
          <a:stretch/>
        </p:blipFill>
        <p:spPr>
          <a:xfrm rot="5400000">
            <a:off x="4472124" y="-4472124"/>
            <a:ext cx="199752" cy="9144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1pPr>
            <a:lvl2pPr lvl="1"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2pPr>
            <a:lvl3pPr lvl="2"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3pPr>
            <a:lvl4pPr lvl="3"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4pPr>
            <a:lvl5pPr lvl="4"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5pPr>
            <a:lvl6pPr lvl="5"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6pPr>
            <a:lvl7pPr lvl="6"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7pPr>
            <a:lvl8pPr lvl="7"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8pPr>
            <a:lvl9pPr lvl="8" rtl="0">
              <a:spcBef>
                <a:spcPts val="0"/>
              </a:spcBef>
              <a:spcAft>
                <a:spcPts val="0"/>
              </a:spcAft>
              <a:buClr>
                <a:schemeClr val="dk2"/>
              </a:buClr>
              <a:buSzPts val="2800"/>
              <a:buFont typeface="Quicksand SemiBold"/>
              <a:buNone/>
              <a:defRPr sz="2800">
                <a:solidFill>
                  <a:schemeClr val="dk2"/>
                </a:solidFill>
                <a:latin typeface="Quicksand SemiBold"/>
                <a:ea typeface="Quicksand SemiBold"/>
                <a:cs typeface="Quicksand SemiBold"/>
                <a:sym typeface="Quicksand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1pPr>
            <a:lvl2pPr indent="-304800" lvl="1" marL="9144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2pPr>
            <a:lvl3pPr indent="-304800" lvl="2" marL="13716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3pPr>
            <a:lvl4pPr indent="-304800" lvl="3" marL="18288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4pPr>
            <a:lvl5pPr indent="-304800" lvl="4" marL="22860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5pPr>
            <a:lvl6pPr indent="-304800" lvl="5" marL="27432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6pPr>
            <a:lvl7pPr indent="-304800" lvl="6" marL="32004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7pPr>
            <a:lvl8pPr indent="-304800" lvl="7" marL="3657600">
              <a:lnSpc>
                <a:spcPct val="100000"/>
              </a:lnSpc>
              <a:spcBef>
                <a:spcPts val="1600"/>
              </a:spcBef>
              <a:spcAft>
                <a:spcPts val="0"/>
              </a:spcAft>
              <a:buClr>
                <a:schemeClr val="dk2"/>
              </a:buClr>
              <a:buSzPts val="1200"/>
              <a:buFont typeface="Quicksand"/>
              <a:buChar char="○"/>
              <a:defRPr sz="1200">
                <a:solidFill>
                  <a:schemeClr val="dk2"/>
                </a:solidFill>
                <a:latin typeface="Quicksand"/>
                <a:ea typeface="Quicksand"/>
                <a:cs typeface="Quicksand"/>
                <a:sym typeface="Quicksand"/>
              </a:defRPr>
            </a:lvl8pPr>
            <a:lvl9pPr indent="-304800" lvl="8" marL="4114800">
              <a:lnSpc>
                <a:spcPct val="100000"/>
              </a:lnSpc>
              <a:spcBef>
                <a:spcPts val="1600"/>
              </a:spcBef>
              <a:spcAft>
                <a:spcPts val="1600"/>
              </a:spcAft>
              <a:buClr>
                <a:schemeClr val="dk2"/>
              </a:buClr>
              <a:buSzPts val="1200"/>
              <a:buFont typeface="Quicksand"/>
              <a:buChar char="■"/>
              <a:defRPr sz="1200">
                <a:solidFill>
                  <a:schemeClr val="dk2"/>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drive.google.com/file/d/161JpzMXeqAdHfwN_LuqhEqkiGeyh_kBL/view"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ojzYX5YhmknY2IJMcIc2vABazoc9O0lC/view" TargetMode="Externa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drive.google.com/file/d/1Lw6aeuSzGsu8pMcW4pWk9bbF3CZp1vgm/view" TargetMode="External"/><Relationship Id="rId5"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hyperlink" Target="http://drive.google.com/file/d/1gt5N5xrKxPlUkK55Lq8mQT0cpMXbKp5A/view" TargetMode="External"/><Relationship Id="rId6"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hyperlink" Target="http://drive.google.com/file/d/1pIBb1z_aEjURLcfohhjKGhxOE-Doml4x/view" TargetMode="External"/><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drive.google.com/file/d/13GKpKRdQZiYAkbv2IAubO4n0vWc26dqE/view" TargetMode="External"/><Relationship Id="rId4" Type="http://schemas.openxmlformats.org/officeDocument/2006/relationships/image" Target="../media/image32.jpg"/><Relationship Id="rId5" Type="http://schemas.openxmlformats.org/officeDocument/2006/relationships/hyperlink" Target="http://drive.google.com/file/d/1zkflvlq0WAVDvQBXwzqSPs6jQxTL0XTL/view" TargetMode="External"/><Relationship Id="rId6"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subTitle"/>
          </p:nvPr>
        </p:nvSpPr>
        <p:spPr>
          <a:xfrm>
            <a:off x="546950" y="4369525"/>
            <a:ext cx="4916100" cy="458100"/>
          </a:xfrm>
          <a:prstGeom prst="rect">
            <a:avLst/>
          </a:prstGeom>
          <a:ln cap="flat" cmpd="sng" w="9525">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None/>
            </a:pPr>
            <a:r>
              <a:rPr lang="en" sz="1600"/>
              <a:t>Nihar Shah</a:t>
            </a:r>
            <a:endParaRPr sz="1600"/>
          </a:p>
          <a:p>
            <a:pPr indent="0" lvl="0" marL="0" rtl="0" algn="l">
              <a:spcBef>
                <a:spcPts val="0"/>
              </a:spcBef>
              <a:spcAft>
                <a:spcPts val="0"/>
              </a:spcAft>
              <a:buNone/>
            </a:pPr>
            <a:r>
              <a:rPr lang="en" sz="1600"/>
              <a:t>Yash Bachwana</a:t>
            </a:r>
            <a:endParaRPr sz="1600"/>
          </a:p>
        </p:txBody>
      </p:sp>
      <p:sp>
        <p:nvSpPr>
          <p:cNvPr id="148" name="Google Shape;148;p25"/>
          <p:cNvSpPr/>
          <p:nvPr/>
        </p:nvSpPr>
        <p:spPr>
          <a:xfrm>
            <a:off x="720975" y="729566"/>
            <a:ext cx="3783358" cy="796491"/>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300"/>
              </a:rPr>
              <a:t>EP-COT</a:t>
            </a:r>
          </a:p>
        </p:txBody>
      </p:sp>
      <p:pic>
        <p:nvPicPr>
          <p:cNvPr id="149" name="Google Shape;149;p25"/>
          <p:cNvPicPr preferRelativeResize="0"/>
          <p:nvPr/>
        </p:nvPicPr>
        <p:blipFill>
          <a:blip r:embed="rId3">
            <a:alphaModFix/>
          </a:blip>
          <a:stretch>
            <a:fillRect/>
          </a:stretch>
        </p:blipFill>
        <p:spPr>
          <a:xfrm rot="5400000">
            <a:off x="6165349" y="1350852"/>
            <a:ext cx="3872302" cy="1170599"/>
          </a:xfrm>
          <a:prstGeom prst="rect">
            <a:avLst/>
          </a:prstGeom>
          <a:noFill/>
          <a:ln>
            <a:noFill/>
          </a:ln>
        </p:spPr>
      </p:pic>
      <p:sp>
        <p:nvSpPr>
          <p:cNvPr id="150" name="Google Shape;150;p25"/>
          <p:cNvSpPr/>
          <p:nvPr/>
        </p:nvSpPr>
        <p:spPr>
          <a:xfrm>
            <a:off x="720975" y="1735533"/>
            <a:ext cx="3215403" cy="367106"/>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SIMULATIONS</a:t>
            </a:r>
          </a:p>
        </p:txBody>
      </p:sp>
      <p:sp>
        <p:nvSpPr>
          <p:cNvPr id="151" name="Google Shape;151;p25"/>
          <p:cNvSpPr/>
          <p:nvPr/>
        </p:nvSpPr>
        <p:spPr>
          <a:xfrm>
            <a:off x="7516200" y="3725700"/>
            <a:ext cx="1170600" cy="1417800"/>
          </a:xfrm>
          <a:prstGeom prst="rect">
            <a:avLst/>
          </a:pr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6140138" y="940325"/>
            <a:ext cx="1170600" cy="1417800"/>
          </a:xfrm>
          <a:prstGeom prst="rect">
            <a:avLst/>
          </a:prstGeom>
          <a:solidFill>
            <a:srgbClr val="0F0F0F">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4"/>
          <p:cNvPicPr preferRelativeResize="0"/>
          <p:nvPr/>
        </p:nvPicPr>
        <p:blipFill rotWithShape="1">
          <a:blip r:embed="rId3">
            <a:alphaModFix/>
          </a:blip>
          <a:srcRect b="13767" l="15581" r="14829" t="21322"/>
          <a:stretch/>
        </p:blipFill>
        <p:spPr>
          <a:xfrm>
            <a:off x="1214249" y="1017725"/>
            <a:ext cx="6831638" cy="3982725"/>
          </a:xfrm>
          <a:prstGeom prst="rect">
            <a:avLst/>
          </a:prstGeom>
          <a:noFill/>
          <a:ln>
            <a:noFill/>
          </a:ln>
        </p:spPr>
      </p:pic>
      <p:sp>
        <p:nvSpPr>
          <p:cNvPr id="250" name="Google Shape;250;p34"/>
          <p:cNvSpPr/>
          <p:nvPr/>
        </p:nvSpPr>
        <p:spPr>
          <a:xfrm>
            <a:off x="1812858" y="461288"/>
            <a:ext cx="5518284"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PROPOSED STRUCTURE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p:nvPr/>
        </p:nvSpPr>
        <p:spPr>
          <a:xfrm>
            <a:off x="2210483" y="568505"/>
            <a:ext cx="5337105"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AIR-FLOW SIMULATION</a:t>
            </a:r>
          </a:p>
        </p:txBody>
      </p:sp>
      <p:pic>
        <p:nvPicPr>
          <p:cNvPr id="256" name="Google Shape;256;p35" title="Air Flow.mp4">
            <a:hlinkClick r:id="rId3"/>
          </p:cNvPr>
          <p:cNvPicPr preferRelativeResize="0"/>
          <p:nvPr/>
        </p:nvPicPr>
        <p:blipFill>
          <a:blip r:embed="rId4">
            <a:alphaModFix/>
          </a:blip>
          <a:stretch>
            <a:fillRect/>
          </a:stretch>
        </p:blipFill>
        <p:spPr>
          <a:xfrm>
            <a:off x="2286000" y="1320311"/>
            <a:ext cx="4572000" cy="3429000"/>
          </a:xfrm>
          <a:prstGeom prst="rect">
            <a:avLst/>
          </a:prstGeom>
          <a:noFill/>
          <a:ln>
            <a:noFill/>
          </a:ln>
        </p:spPr>
      </p:pic>
      <p:sp>
        <p:nvSpPr>
          <p:cNvPr id="257" name="Google Shape;257;p35"/>
          <p:cNvSpPr/>
          <p:nvPr/>
        </p:nvSpPr>
        <p:spPr>
          <a:xfrm>
            <a:off x="1243609" y="568500"/>
            <a:ext cx="706962"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05.</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6"/>
          <p:cNvSpPr txBox="1"/>
          <p:nvPr/>
        </p:nvSpPr>
        <p:spPr>
          <a:xfrm>
            <a:off x="314700" y="-327150"/>
            <a:ext cx="8514600" cy="620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Air Flow Simulation: Again with the same dimensions, two openings were made at the same height level that acted as velocity intakes with 15 m/s as the velocity influx. </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Small openings in the top and bottom were kept to allow for pressure outtake.</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Simulation showed the pressure variation in the tent, velocity variation setup was wrongfully placed within the extrusion of the material.</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Another simulation was run parallel on another PC with the openings (mimicking like the evaporative fans) placed at two different height levels.</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The simulations require several parameters to be tuned- velocity intake, pressure outtake, the values of the velocity influxes, power source wattage and more.</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It takes around half an hour to an hour to simulate the entire model.</a:t>
            </a:r>
            <a:r>
              <a:rPr b="1" lang="en" sz="1700">
                <a:solidFill>
                  <a:schemeClr val="accent1"/>
                </a:solidFill>
                <a:latin typeface="Quicksand"/>
                <a:ea typeface="Quicksand"/>
                <a:cs typeface="Quicksand"/>
                <a:sym typeface="Quicksand"/>
              </a:rPr>
              <a:t> </a:t>
            </a:r>
            <a:endParaRPr b="1" sz="1700">
              <a:solidFill>
                <a:schemeClr val="accent1"/>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0" lvl="0" marL="0" rtl="0" algn="just">
              <a:spcBef>
                <a:spcPts val="0"/>
              </a:spcBef>
              <a:spcAft>
                <a:spcPts val="0"/>
              </a:spcAft>
              <a:buNone/>
            </a:pPr>
            <a:r>
              <a:t/>
            </a:r>
            <a:endParaRPr sz="1700">
              <a:solidFill>
                <a:schemeClr val="dk2"/>
              </a:solidFill>
              <a:latin typeface="Quicksand"/>
              <a:ea typeface="Quicksand"/>
              <a:cs typeface="Quicksand"/>
              <a:sym typeface="Quicksand"/>
            </a:endParaRPr>
          </a:p>
          <a:p>
            <a:pPr indent="0" lvl="0" marL="0" rtl="0" algn="just">
              <a:spcBef>
                <a:spcPts val="0"/>
              </a:spcBef>
              <a:spcAft>
                <a:spcPts val="0"/>
              </a:spcAft>
              <a:buNone/>
            </a:pPr>
            <a:r>
              <a:t/>
            </a:r>
            <a:endParaRPr sz="1700">
              <a:solidFill>
                <a:schemeClr val="dk2"/>
              </a:solidFill>
              <a:latin typeface="Quicksand"/>
              <a:ea typeface="Quicksand"/>
              <a:cs typeface="Quicksand"/>
              <a:sym typeface="Quicksand"/>
            </a:endParaRPr>
          </a:p>
          <a:p>
            <a:pPr indent="0" lvl="0" marL="0" rtl="0" algn="just">
              <a:spcBef>
                <a:spcPts val="0"/>
              </a:spcBef>
              <a:spcAft>
                <a:spcPts val="0"/>
              </a:spcAft>
              <a:buNone/>
            </a:pPr>
            <a:r>
              <a:t/>
            </a:r>
            <a:endParaRPr sz="1700">
              <a:solidFill>
                <a:schemeClr val="dk2"/>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7" title="Autodesk Inventor Professional 2024 2023-06-21 04-23-41 (2).mp4">
            <a:hlinkClick r:id="rId3"/>
          </p:cNvPr>
          <p:cNvPicPr preferRelativeResize="0"/>
          <p:nvPr/>
        </p:nvPicPr>
        <p:blipFill>
          <a:blip r:embed="rId4">
            <a:alphaModFix/>
          </a:blip>
          <a:stretch>
            <a:fillRect/>
          </a:stretch>
        </p:blipFill>
        <p:spPr>
          <a:xfrm>
            <a:off x="604300" y="815350"/>
            <a:ext cx="7827509" cy="4109576"/>
          </a:xfrm>
          <a:prstGeom prst="rect">
            <a:avLst/>
          </a:prstGeom>
          <a:noFill/>
          <a:ln>
            <a:noFill/>
          </a:ln>
        </p:spPr>
      </p:pic>
      <p:sp>
        <p:nvSpPr>
          <p:cNvPr id="268" name="Google Shape;268;p37"/>
          <p:cNvSpPr/>
          <p:nvPr/>
        </p:nvSpPr>
        <p:spPr>
          <a:xfrm>
            <a:off x="1143975" y="284825"/>
            <a:ext cx="7573381" cy="357401"/>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EVAPORATIVE COOLING SIMULATION</a:t>
            </a:r>
          </a:p>
        </p:txBody>
      </p:sp>
      <p:sp>
        <p:nvSpPr>
          <p:cNvPr id="269" name="Google Shape;269;p37"/>
          <p:cNvSpPr txBox="1"/>
          <p:nvPr>
            <p:ph type="title"/>
          </p:nvPr>
        </p:nvSpPr>
        <p:spPr>
          <a:xfrm>
            <a:off x="40552" y="42624"/>
            <a:ext cx="135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06.</a:t>
            </a:r>
            <a:endParaRPr sz="3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pic>
        <p:nvPicPr>
          <p:cNvPr id="274" name="Google Shape;274;p38" title="Evaporative Cooling of Water - Wolfram Player 2023-06-21 15-26-11.mp4">
            <a:hlinkClick r:id="rId4"/>
          </p:cNvPr>
          <p:cNvPicPr preferRelativeResize="0"/>
          <p:nvPr/>
        </p:nvPicPr>
        <p:blipFill>
          <a:blip r:embed="rId5">
            <a:alphaModFix/>
          </a:blip>
          <a:stretch>
            <a:fillRect/>
          </a:stretch>
        </p:blipFill>
        <p:spPr>
          <a:xfrm>
            <a:off x="650400" y="579624"/>
            <a:ext cx="7843190" cy="395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nvSpPr>
        <p:spPr>
          <a:xfrm>
            <a:off x="127477" y="141757"/>
            <a:ext cx="7909800" cy="489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2"/>
                </a:solidFill>
                <a:latin typeface="Quicksand"/>
                <a:ea typeface="Quicksand"/>
                <a:cs typeface="Quicksand"/>
                <a:sym typeface="Quicksand"/>
              </a:rPr>
              <a:t>Simulation of water storage and drenching mechanism : </a:t>
            </a:r>
            <a:endParaRPr sz="1700">
              <a:solidFill>
                <a:schemeClr val="dk2"/>
              </a:solidFill>
              <a:latin typeface="Quicksand"/>
              <a:ea typeface="Quicksand"/>
              <a:cs typeface="Quicksand"/>
              <a:sym typeface="Quicksand"/>
            </a:endParaRPr>
          </a:p>
          <a:p>
            <a:pPr indent="0" lvl="0" marL="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According to our plan during conceptualization, we were to keep a water storage reservoir on the top of the tent, which lets water flow through the pipe along the circumference of the top.</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Water from the pipe falls on the fabric through small pores on the pipe. </a:t>
            </a:r>
            <a:endParaRPr sz="1700">
              <a:solidFill>
                <a:schemeClr val="dk2"/>
              </a:solidFill>
              <a:latin typeface="Quicksand"/>
              <a:ea typeface="Quicksand"/>
              <a:cs typeface="Quicksand"/>
              <a:sym typeface="Quicksand"/>
            </a:endParaRPr>
          </a:p>
          <a:p>
            <a:pPr indent="0" lvl="0" marL="457200" rtl="0" algn="just">
              <a:spcBef>
                <a:spcPts val="0"/>
              </a:spcBef>
              <a:spcAft>
                <a:spcPts val="0"/>
              </a:spcAft>
              <a:buNone/>
            </a:pPr>
            <a:r>
              <a:t/>
            </a: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We have also demonstrated how many litres (1Kg  = 1 L of water) would be needed to increase the temperature by 1 degree </a:t>
            </a:r>
            <a:r>
              <a:rPr lang="en" sz="1700">
                <a:solidFill>
                  <a:schemeClr val="dk2"/>
                </a:solidFill>
                <a:latin typeface="Quicksand"/>
                <a:ea typeface="Quicksand"/>
                <a:cs typeface="Quicksand"/>
                <a:sym typeface="Quicksand"/>
              </a:rPr>
              <a:t>celsius </a:t>
            </a:r>
            <a:r>
              <a:rPr lang="en" sz="1700">
                <a:solidFill>
                  <a:schemeClr val="dk2"/>
                </a:solidFill>
                <a:latin typeface="Quicksand"/>
                <a:ea typeface="Quicksand"/>
                <a:cs typeface="Quicksand"/>
                <a:sym typeface="Quicksand"/>
              </a:rPr>
              <a:t>(approximately 100ml).</a:t>
            </a:r>
            <a:br>
              <a:rPr lang="en" sz="1700">
                <a:solidFill>
                  <a:schemeClr val="dk2"/>
                </a:solidFill>
                <a:latin typeface="Quicksand"/>
                <a:ea typeface="Quicksand"/>
                <a:cs typeface="Quicksand"/>
                <a:sym typeface="Quicksand"/>
              </a:rPr>
            </a:br>
            <a:endParaRPr sz="1700">
              <a:solidFill>
                <a:schemeClr val="dk2"/>
              </a:solidFill>
              <a:latin typeface="Quicksand"/>
              <a:ea typeface="Quicksand"/>
              <a:cs typeface="Quicksand"/>
              <a:sym typeface="Quicksand"/>
            </a:endParaRPr>
          </a:p>
          <a:p>
            <a:pPr indent="-336550" lvl="0" marL="457200" rtl="0" algn="just">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To demonstrate the process with clarity, we</a:t>
            </a:r>
            <a:r>
              <a:rPr lang="en" sz="1700">
                <a:solidFill>
                  <a:schemeClr val="dk2"/>
                </a:solidFill>
                <a:latin typeface="Quicksand"/>
                <a:ea typeface="Quicksand"/>
                <a:cs typeface="Quicksand"/>
                <a:sym typeface="Quicksand"/>
              </a:rPr>
              <a:t> tried to simulate many processes using an online website simScale, which imports .ipt files and allows us to visualize the flow of water and air, by specifying a few parameters. </a:t>
            </a:r>
            <a:r>
              <a:rPr lang="en" sz="1700">
                <a:solidFill>
                  <a:schemeClr val="dk2"/>
                </a:solidFill>
                <a:latin typeface="Quicksand"/>
                <a:ea typeface="Quicksand"/>
                <a:cs typeface="Quicksand"/>
                <a:sym typeface="Quicksand"/>
              </a:rPr>
              <a:t>Due to certain technical constraints, we could not replicate this part of the tent on an autocad model.</a:t>
            </a:r>
            <a:endParaRPr sz="1700">
              <a:solidFill>
                <a:schemeClr val="dk2"/>
              </a:solidFill>
              <a:latin typeface="Quicksand"/>
              <a:ea typeface="Quicksand"/>
              <a:cs typeface="Quicksand"/>
              <a:sym typeface="Quicksand"/>
            </a:endParaRPr>
          </a:p>
          <a:p>
            <a:pPr indent="0" lvl="0" marL="0" rtl="0" algn="l">
              <a:spcBef>
                <a:spcPts val="0"/>
              </a:spcBef>
              <a:spcAft>
                <a:spcPts val="0"/>
              </a:spcAft>
              <a:buNone/>
            </a:pPr>
            <a:r>
              <a:t/>
            </a:r>
            <a:endParaRPr sz="1700">
              <a:solidFill>
                <a:schemeClr val="dk2"/>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0"/>
          <p:cNvPicPr preferRelativeResize="0"/>
          <p:nvPr/>
        </p:nvPicPr>
        <p:blipFill>
          <a:blip r:embed="rId3">
            <a:alphaModFix/>
          </a:blip>
          <a:stretch>
            <a:fillRect/>
          </a:stretch>
        </p:blipFill>
        <p:spPr>
          <a:xfrm>
            <a:off x="533400" y="152399"/>
            <a:ext cx="3421114" cy="4838702"/>
          </a:xfrm>
          <a:prstGeom prst="rect">
            <a:avLst/>
          </a:prstGeom>
          <a:noFill/>
          <a:ln>
            <a:noFill/>
          </a:ln>
        </p:spPr>
      </p:pic>
      <p:sp>
        <p:nvSpPr>
          <p:cNvPr id="285" name="Google Shape;285;p40"/>
          <p:cNvSpPr/>
          <p:nvPr/>
        </p:nvSpPr>
        <p:spPr>
          <a:xfrm>
            <a:off x="4518125" y="1367408"/>
            <a:ext cx="2561311" cy="367106"/>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LET'S BEAT</a:t>
            </a:r>
          </a:p>
        </p:txBody>
      </p:sp>
      <p:sp>
        <p:nvSpPr>
          <p:cNvPr id="286" name="Google Shape;286;p40"/>
          <p:cNvSpPr/>
          <p:nvPr/>
        </p:nvSpPr>
        <p:spPr>
          <a:xfrm>
            <a:off x="4518125" y="2098308"/>
            <a:ext cx="2338012" cy="358948"/>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THE HEAT</a:t>
            </a:r>
          </a:p>
        </p:txBody>
      </p:sp>
      <p:sp>
        <p:nvSpPr>
          <p:cNvPr id="287" name="Google Shape;287;p40"/>
          <p:cNvSpPr/>
          <p:nvPr/>
        </p:nvSpPr>
        <p:spPr>
          <a:xfrm>
            <a:off x="4518125" y="2829208"/>
            <a:ext cx="3401995" cy="367106"/>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THIS SUMMER!</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p:nvPr/>
        </p:nvSpPr>
        <p:spPr>
          <a:xfrm>
            <a:off x="836663" y="1804662"/>
            <a:ext cx="7470654" cy="963551"/>
          </a:xfrm>
          <a:prstGeom prst="rect">
            <a:avLst/>
          </a:prstGeom>
        </p:spPr>
        <p:txBody>
          <a:bodyPr>
            <a:prstTxWarp prst="textPlain"/>
          </a:bodyPr>
          <a:lstStyle/>
          <a:p>
            <a:pPr lvl="0" algn="ctr"/>
            <a:r>
              <a:rPr b="1" i="0">
                <a:ln>
                  <a:noFill/>
                </a:ln>
                <a:gradFill>
                  <a:gsLst>
                    <a:gs pos="0">
                      <a:schemeClr val="accent1"/>
                    </a:gs>
                    <a:gs pos="100000">
                      <a:schemeClr val="accent4"/>
                    </a:gs>
                  </a:gsLst>
                  <a:lin ang="2700006" scaled="0"/>
                </a:gradFill>
                <a:latin typeface="Quicksan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20000" y="2345075"/>
            <a:ext cx="1621800" cy="484500"/>
          </a:xfrm>
          <a:prstGeom prst="rect">
            <a:avLst/>
          </a:prstGeom>
          <a:ln cap="flat" cmpd="sng" w="19050">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None/>
            </a:pPr>
            <a:r>
              <a:rPr lang="en"/>
              <a:t>THE DESIGN</a:t>
            </a:r>
            <a:endParaRPr/>
          </a:p>
        </p:txBody>
      </p:sp>
      <p:sp>
        <p:nvSpPr>
          <p:cNvPr id="158" name="Google Shape;158;p26"/>
          <p:cNvSpPr txBox="1"/>
          <p:nvPr>
            <p:ph idx="2" type="subTitle"/>
          </p:nvPr>
        </p:nvSpPr>
        <p:spPr>
          <a:xfrm>
            <a:off x="3315401" y="2345075"/>
            <a:ext cx="2187600" cy="484500"/>
          </a:xfrm>
          <a:prstGeom prst="rect">
            <a:avLst/>
          </a:prstGeom>
          <a:ln cap="flat" cmpd="sng" w="19050">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None/>
            </a:pPr>
            <a:r>
              <a:rPr lang="en"/>
              <a:t>HEAT TRANSFER</a:t>
            </a:r>
            <a:endParaRPr/>
          </a:p>
        </p:txBody>
      </p:sp>
      <p:sp>
        <p:nvSpPr>
          <p:cNvPr id="159" name="Google Shape;159;p26"/>
          <p:cNvSpPr txBox="1"/>
          <p:nvPr>
            <p:ph idx="3" type="subTitle"/>
          </p:nvPr>
        </p:nvSpPr>
        <p:spPr>
          <a:xfrm>
            <a:off x="6034822" y="2345075"/>
            <a:ext cx="1754100" cy="484500"/>
          </a:xfrm>
          <a:prstGeom prst="rect">
            <a:avLst/>
          </a:prstGeom>
          <a:ln cap="flat" cmpd="sng" w="19050">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t>ELECTRICAL</a:t>
            </a:r>
            <a:endParaRPr>
              <a:solidFill>
                <a:schemeClr val="lt1"/>
              </a:solidFill>
            </a:endParaRPr>
          </a:p>
        </p:txBody>
      </p:sp>
      <p:sp>
        <p:nvSpPr>
          <p:cNvPr id="160" name="Google Shape;160;p26"/>
          <p:cNvSpPr txBox="1"/>
          <p:nvPr>
            <p:ph idx="4" type="subTitle"/>
          </p:nvPr>
        </p:nvSpPr>
        <p:spPr>
          <a:xfrm>
            <a:off x="720000" y="3761350"/>
            <a:ext cx="1621800" cy="484500"/>
          </a:xfrm>
          <a:prstGeom prst="rect">
            <a:avLst/>
          </a:prstGeom>
          <a:ln cap="flat" cmpd="sng" w="19050">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t>STRUCTURE</a:t>
            </a:r>
            <a:endParaRPr>
              <a:solidFill>
                <a:schemeClr val="lt1"/>
              </a:solidFill>
            </a:endParaRPr>
          </a:p>
        </p:txBody>
      </p:sp>
      <p:sp>
        <p:nvSpPr>
          <p:cNvPr id="161" name="Google Shape;161;p26"/>
          <p:cNvSpPr txBox="1"/>
          <p:nvPr>
            <p:ph idx="5" type="subTitle"/>
          </p:nvPr>
        </p:nvSpPr>
        <p:spPr>
          <a:xfrm>
            <a:off x="3390750" y="3761350"/>
            <a:ext cx="1409100" cy="484500"/>
          </a:xfrm>
          <a:prstGeom prst="rect">
            <a:avLst/>
          </a:prstGeom>
          <a:ln cap="flat" cmpd="sng" w="19050">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t>AIR FLOW</a:t>
            </a:r>
            <a:endParaRPr>
              <a:solidFill>
                <a:schemeClr val="lt1"/>
              </a:solidFill>
            </a:endParaRPr>
          </a:p>
        </p:txBody>
      </p:sp>
      <p:sp>
        <p:nvSpPr>
          <p:cNvPr id="162" name="Google Shape;162;p26"/>
          <p:cNvSpPr txBox="1"/>
          <p:nvPr>
            <p:ph idx="6" type="subTitle"/>
          </p:nvPr>
        </p:nvSpPr>
        <p:spPr>
          <a:xfrm>
            <a:off x="6034825" y="3761350"/>
            <a:ext cx="2904600" cy="484500"/>
          </a:xfrm>
          <a:prstGeom prst="rect">
            <a:avLst/>
          </a:prstGeom>
          <a:ln cap="flat" cmpd="sng" w="19050">
            <a:solidFill>
              <a:schemeClr val="dk1"/>
            </a:solidFill>
            <a:prstDash val="solid"/>
            <a:round/>
            <a:headEnd len="sm" w="sm" type="none"/>
            <a:tailEnd len="sm" w="sm" type="none"/>
          </a:ln>
        </p:spPr>
        <p:txBody>
          <a:bodyPr anchorCtr="0" anchor="t"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t>EVAPORATIVE COOLING</a:t>
            </a:r>
            <a:endParaRPr>
              <a:solidFill>
                <a:schemeClr val="lt1"/>
              </a:solidFill>
            </a:endParaRPr>
          </a:p>
        </p:txBody>
      </p:sp>
      <p:pic>
        <p:nvPicPr>
          <p:cNvPr id="163" name="Google Shape;163;p26"/>
          <p:cNvPicPr preferRelativeResize="0"/>
          <p:nvPr/>
        </p:nvPicPr>
        <p:blipFill rotWithShape="1">
          <a:blip r:embed="rId3">
            <a:alphaModFix/>
          </a:blip>
          <a:srcRect b="288" l="24986" r="67754" t="298"/>
          <a:stretch/>
        </p:blipFill>
        <p:spPr>
          <a:xfrm rot="5400000">
            <a:off x="4472124" y="-4472124"/>
            <a:ext cx="199752" cy="9144000"/>
          </a:xfrm>
          <a:prstGeom prst="rect">
            <a:avLst/>
          </a:prstGeom>
          <a:noFill/>
          <a:ln>
            <a:noFill/>
          </a:ln>
        </p:spPr>
      </p:pic>
      <p:sp>
        <p:nvSpPr>
          <p:cNvPr id="164" name="Google Shape;164;p26"/>
          <p:cNvSpPr/>
          <p:nvPr/>
        </p:nvSpPr>
        <p:spPr>
          <a:xfrm>
            <a:off x="862675" y="1766500"/>
            <a:ext cx="617774"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01.</a:t>
            </a:r>
          </a:p>
        </p:txBody>
      </p:sp>
      <p:sp>
        <p:nvSpPr>
          <p:cNvPr id="165" name="Google Shape;165;p26"/>
          <p:cNvSpPr/>
          <p:nvPr/>
        </p:nvSpPr>
        <p:spPr>
          <a:xfrm>
            <a:off x="3526109" y="1766500"/>
            <a:ext cx="727177"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02.</a:t>
            </a:r>
          </a:p>
        </p:txBody>
      </p:sp>
      <p:sp>
        <p:nvSpPr>
          <p:cNvPr id="166" name="Google Shape;166;p26"/>
          <p:cNvSpPr/>
          <p:nvPr/>
        </p:nvSpPr>
        <p:spPr>
          <a:xfrm>
            <a:off x="6189533" y="1766500"/>
            <a:ext cx="709340"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03.</a:t>
            </a:r>
          </a:p>
        </p:txBody>
      </p:sp>
      <p:sp>
        <p:nvSpPr>
          <p:cNvPr id="167" name="Google Shape;167;p26"/>
          <p:cNvSpPr/>
          <p:nvPr/>
        </p:nvSpPr>
        <p:spPr>
          <a:xfrm>
            <a:off x="862675" y="3200463"/>
            <a:ext cx="711124"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04.</a:t>
            </a:r>
          </a:p>
        </p:txBody>
      </p:sp>
      <p:sp>
        <p:nvSpPr>
          <p:cNvPr id="168" name="Google Shape;168;p26"/>
          <p:cNvSpPr/>
          <p:nvPr/>
        </p:nvSpPr>
        <p:spPr>
          <a:xfrm>
            <a:off x="3526109" y="3200463"/>
            <a:ext cx="706962"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05.</a:t>
            </a:r>
          </a:p>
        </p:txBody>
      </p:sp>
      <p:sp>
        <p:nvSpPr>
          <p:cNvPr id="169" name="Google Shape;169;p26"/>
          <p:cNvSpPr/>
          <p:nvPr/>
        </p:nvSpPr>
        <p:spPr>
          <a:xfrm>
            <a:off x="6189533" y="3200463"/>
            <a:ext cx="717664" cy="43463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06.</a:t>
            </a:r>
          </a:p>
        </p:txBody>
      </p:sp>
      <p:sp>
        <p:nvSpPr>
          <p:cNvPr id="170" name="Google Shape;170;p26"/>
          <p:cNvSpPr/>
          <p:nvPr/>
        </p:nvSpPr>
        <p:spPr>
          <a:xfrm>
            <a:off x="854659" y="517325"/>
            <a:ext cx="5922661"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TABLE OF CONTENTS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pic>
        <p:nvPicPr>
          <p:cNvPr id="175" name="Google Shape;175;p27"/>
          <p:cNvPicPr preferRelativeResize="0"/>
          <p:nvPr/>
        </p:nvPicPr>
        <p:blipFill rotWithShape="1">
          <a:blip r:embed="rId4">
            <a:alphaModFix/>
          </a:blip>
          <a:srcRect b="14584" l="13435" r="29967" t="28818"/>
          <a:stretch/>
        </p:blipFill>
        <p:spPr>
          <a:xfrm rot="5400000">
            <a:off x="-933750" y="1390949"/>
            <a:ext cx="3955374" cy="1173476"/>
          </a:xfrm>
          <a:prstGeom prst="rect">
            <a:avLst/>
          </a:prstGeom>
          <a:noFill/>
          <a:ln>
            <a:noFill/>
          </a:ln>
        </p:spPr>
      </p:pic>
      <p:sp>
        <p:nvSpPr>
          <p:cNvPr id="176" name="Google Shape;176;p27"/>
          <p:cNvSpPr/>
          <p:nvPr/>
        </p:nvSpPr>
        <p:spPr>
          <a:xfrm>
            <a:off x="2657164" y="287313"/>
            <a:ext cx="2759390"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THE DESIGN</a:t>
            </a:r>
          </a:p>
        </p:txBody>
      </p:sp>
      <p:sp>
        <p:nvSpPr>
          <p:cNvPr id="177" name="Google Shape;177;p27"/>
          <p:cNvSpPr/>
          <p:nvPr/>
        </p:nvSpPr>
        <p:spPr>
          <a:xfrm>
            <a:off x="457200" y="3720663"/>
            <a:ext cx="1179600" cy="141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461688" y="3720675"/>
            <a:ext cx="1170600" cy="1417800"/>
          </a:xfrm>
          <a:prstGeom prst="rect">
            <a:avLst/>
          </a:prstGeom>
          <a:solidFill>
            <a:srgbClr val="0F0F0F">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7"/>
          <p:cNvPicPr preferRelativeResize="0"/>
          <p:nvPr/>
        </p:nvPicPr>
        <p:blipFill>
          <a:blip r:embed="rId5">
            <a:alphaModFix/>
          </a:blip>
          <a:stretch>
            <a:fillRect/>
          </a:stretch>
        </p:blipFill>
        <p:spPr>
          <a:xfrm>
            <a:off x="2022975" y="1094325"/>
            <a:ext cx="2240950" cy="3389025"/>
          </a:xfrm>
          <a:prstGeom prst="rect">
            <a:avLst/>
          </a:prstGeom>
          <a:noFill/>
          <a:ln cap="flat" cmpd="sng" w="9525">
            <a:solidFill>
              <a:schemeClr val="dk1"/>
            </a:solidFill>
            <a:prstDash val="solid"/>
            <a:round/>
            <a:headEnd len="sm" w="sm" type="none"/>
            <a:tailEnd len="sm" w="sm" type="none"/>
          </a:ln>
        </p:spPr>
      </p:pic>
      <p:pic>
        <p:nvPicPr>
          <p:cNvPr id="180" name="Google Shape;180;p27"/>
          <p:cNvPicPr preferRelativeResize="0"/>
          <p:nvPr/>
        </p:nvPicPr>
        <p:blipFill>
          <a:blip r:embed="rId6">
            <a:alphaModFix/>
          </a:blip>
          <a:stretch>
            <a:fillRect/>
          </a:stretch>
        </p:blipFill>
        <p:spPr>
          <a:xfrm rot="-278069">
            <a:off x="4897795" y="1191776"/>
            <a:ext cx="2538174" cy="3116273"/>
          </a:xfrm>
          <a:prstGeom prst="rect">
            <a:avLst/>
          </a:prstGeom>
          <a:noFill/>
          <a:ln>
            <a:noFill/>
          </a:ln>
        </p:spPr>
      </p:pic>
      <p:cxnSp>
        <p:nvCxnSpPr>
          <p:cNvPr id="181" name="Google Shape;181;p27"/>
          <p:cNvCxnSpPr/>
          <p:nvPr/>
        </p:nvCxnSpPr>
        <p:spPr>
          <a:xfrm flipH="1" rot="10800000">
            <a:off x="6216675" y="1073200"/>
            <a:ext cx="754200" cy="3867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7"/>
          <p:cNvCxnSpPr/>
          <p:nvPr/>
        </p:nvCxnSpPr>
        <p:spPr>
          <a:xfrm flipH="1" rot="10800000">
            <a:off x="6970875" y="1073200"/>
            <a:ext cx="1140900" cy="96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7"/>
          <p:cNvSpPr txBox="1"/>
          <p:nvPr/>
        </p:nvSpPr>
        <p:spPr>
          <a:xfrm>
            <a:off x="6970875" y="770200"/>
            <a:ext cx="207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Quicksand"/>
                <a:ea typeface="Quicksand"/>
                <a:cs typeface="Quicksand"/>
                <a:sym typeface="Quicksand"/>
              </a:rPr>
              <a:t>Reservoir</a:t>
            </a:r>
            <a:r>
              <a:rPr lang="en">
                <a:solidFill>
                  <a:schemeClr val="dk2"/>
                </a:solidFill>
                <a:latin typeface="Quicksand"/>
                <a:ea typeface="Quicksand"/>
                <a:cs typeface="Quicksand"/>
                <a:sym typeface="Quicksand"/>
              </a:rPr>
              <a:t> </a:t>
            </a:r>
            <a:endParaRPr>
              <a:solidFill>
                <a:schemeClr val="dk2"/>
              </a:solidFill>
              <a:latin typeface="Quicksand"/>
              <a:ea typeface="Quicksand"/>
              <a:cs typeface="Quicksand"/>
              <a:sym typeface="Quicksand"/>
            </a:endParaRPr>
          </a:p>
          <a:p>
            <a:pPr indent="0" lvl="0" marL="0" rtl="0" algn="l">
              <a:spcBef>
                <a:spcPts val="0"/>
              </a:spcBef>
              <a:spcAft>
                <a:spcPts val="0"/>
              </a:spcAft>
              <a:buNone/>
            </a:pPr>
            <a:r>
              <a:t/>
            </a:r>
            <a:endParaRPr>
              <a:solidFill>
                <a:schemeClr val="dk2"/>
              </a:solidFill>
              <a:latin typeface="Quicksand"/>
              <a:ea typeface="Quicksand"/>
              <a:cs typeface="Quicksand"/>
              <a:sym typeface="Quicksand"/>
            </a:endParaRPr>
          </a:p>
        </p:txBody>
      </p:sp>
      <p:cxnSp>
        <p:nvCxnSpPr>
          <p:cNvPr id="184" name="Google Shape;184;p27"/>
          <p:cNvCxnSpPr/>
          <p:nvPr/>
        </p:nvCxnSpPr>
        <p:spPr>
          <a:xfrm flipH="1" rot="10800000">
            <a:off x="3915550" y="938975"/>
            <a:ext cx="541500" cy="4158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27"/>
          <p:cNvCxnSpPr/>
          <p:nvPr/>
        </p:nvCxnSpPr>
        <p:spPr>
          <a:xfrm>
            <a:off x="4457050" y="938966"/>
            <a:ext cx="1208400" cy="84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7"/>
          <p:cNvSpPr txBox="1"/>
          <p:nvPr/>
        </p:nvSpPr>
        <p:spPr>
          <a:xfrm>
            <a:off x="6970875" y="802475"/>
            <a:ext cx="9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icksand"/>
              <a:ea typeface="Quicksand"/>
              <a:cs typeface="Quicksand"/>
              <a:sym typeface="Quicksand"/>
            </a:endParaRPr>
          </a:p>
        </p:txBody>
      </p:sp>
      <p:sp>
        <p:nvSpPr>
          <p:cNvPr id="187" name="Google Shape;187;p27"/>
          <p:cNvSpPr txBox="1"/>
          <p:nvPr/>
        </p:nvSpPr>
        <p:spPr>
          <a:xfrm>
            <a:off x="4263925" y="644725"/>
            <a:ext cx="16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Quicksand"/>
                <a:ea typeface="Quicksand"/>
                <a:cs typeface="Quicksand"/>
                <a:sym typeface="Quicksand"/>
              </a:rPr>
              <a:t>Telescopic poles</a:t>
            </a:r>
            <a:endParaRPr>
              <a:solidFill>
                <a:schemeClr val="accent4"/>
              </a:solidFill>
              <a:latin typeface="Quicksand"/>
              <a:ea typeface="Quicksand"/>
              <a:cs typeface="Quicksand"/>
              <a:sym typeface="Quicksand"/>
            </a:endParaRPr>
          </a:p>
        </p:txBody>
      </p:sp>
      <p:cxnSp>
        <p:nvCxnSpPr>
          <p:cNvPr id="188" name="Google Shape;188;p27"/>
          <p:cNvCxnSpPr/>
          <p:nvPr/>
        </p:nvCxnSpPr>
        <p:spPr>
          <a:xfrm>
            <a:off x="6081325" y="4244350"/>
            <a:ext cx="415800" cy="4254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27"/>
          <p:cNvCxnSpPr/>
          <p:nvPr/>
        </p:nvCxnSpPr>
        <p:spPr>
          <a:xfrm>
            <a:off x="6506732" y="4679425"/>
            <a:ext cx="802500" cy="19200"/>
          </a:xfrm>
          <a:prstGeom prst="straightConnector1">
            <a:avLst/>
          </a:prstGeom>
          <a:noFill/>
          <a:ln cap="flat" cmpd="sng" w="9525">
            <a:solidFill>
              <a:schemeClr val="dk2"/>
            </a:solidFill>
            <a:prstDash val="solid"/>
            <a:round/>
            <a:headEnd len="med" w="med" type="none"/>
            <a:tailEnd len="med" w="med" type="none"/>
          </a:ln>
        </p:spPr>
      </p:cxnSp>
      <p:sp>
        <p:nvSpPr>
          <p:cNvPr id="190" name="Google Shape;190;p27"/>
          <p:cNvSpPr txBox="1"/>
          <p:nvPr/>
        </p:nvSpPr>
        <p:spPr>
          <a:xfrm>
            <a:off x="6437475" y="4317343"/>
            <a:ext cx="9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Quicksand"/>
                <a:ea typeface="Quicksand"/>
                <a:cs typeface="Quicksand"/>
                <a:sym typeface="Quicksand"/>
              </a:rPr>
              <a:t>Base</a:t>
            </a:r>
            <a:endParaRPr>
              <a:solidFill>
                <a:schemeClr val="accent4"/>
              </a:solidFill>
              <a:latin typeface="Quicksand"/>
              <a:ea typeface="Quicksand"/>
              <a:cs typeface="Quicksand"/>
              <a:sym typeface="Quicksand"/>
            </a:endParaRPr>
          </a:p>
        </p:txBody>
      </p:sp>
      <p:sp>
        <p:nvSpPr>
          <p:cNvPr id="191" name="Google Shape;191;p27"/>
          <p:cNvSpPr/>
          <p:nvPr/>
        </p:nvSpPr>
        <p:spPr>
          <a:xfrm>
            <a:off x="1780334" y="251975"/>
            <a:ext cx="617774"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4">
            <a:alphaModFix/>
          </a:blip>
          <a:srcRect b="14584" l="13435" r="29967" t="28818"/>
          <a:stretch/>
        </p:blipFill>
        <p:spPr>
          <a:xfrm rot="5400000">
            <a:off x="-933750" y="1390949"/>
            <a:ext cx="3955374" cy="1173476"/>
          </a:xfrm>
          <a:prstGeom prst="rect">
            <a:avLst/>
          </a:prstGeom>
          <a:noFill/>
          <a:ln>
            <a:noFill/>
          </a:ln>
        </p:spPr>
      </p:pic>
      <p:sp>
        <p:nvSpPr>
          <p:cNvPr id="197" name="Google Shape;197;p28"/>
          <p:cNvSpPr/>
          <p:nvPr/>
        </p:nvSpPr>
        <p:spPr>
          <a:xfrm>
            <a:off x="2896283" y="287313"/>
            <a:ext cx="3789384"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HEAT TRANSFER</a:t>
            </a:r>
          </a:p>
        </p:txBody>
      </p:sp>
      <p:sp>
        <p:nvSpPr>
          <p:cNvPr id="198" name="Google Shape;198;p28"/>
          <p:cNvSpPr/>
          <p:nvPr/>
        </p:nvSpPr>
        <p:spPr>
          <a:xfrm>
            <a:off x="457200" y="3720663"/>
            <a:ext cx="1179600" cy="141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461688" y="3720675"/>
            <a:ext cx="1170600" cy="1417800"/>
          </a:xfrm>
          <a:prstGeom prst="rect">
            <a:avLst/>
          </a:prstGeom>
          <a:solidFill>
            <a:srgbClr val="0F0F0F">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8" title="Heat Transfer.mp4">
            <a:hlinkClick r:id="rId5"/>
          </p:cNvPr>
          <p:cNvPicPr preferRelativeResize="0"/>
          <p:nvPr/>
        </p:nvPicPr>
        <p:blipFill>
          <a:blip r:embed="rId6">
            <a:alphaModFix/>
          </a:blip>
          <a:stretch>
            <a:fillRect/>
          </a:stretch>
        </p:blipFill>
        <p:spPr>
          <a:xfrm>
            <a:off x="1789200" y="1039324"/>
            <a:ext cx="7202398" cy="3356117"/>
          </a:xfrm>
          <a:prstGeom prst="rect">
            <a:avLst/>
          </a:prstGeom>
          <a:noFill/>
          <a:ln>
            <a:noFill/>
          </a:ln>
        </p:spPr>
      </p:pic>
      <p:sp>
        <p:nvSpPr>
          <p:cNvPr id="201" name="Google Shape;201;p28"/>
          <p:cNvSpPr/>
          <p:nvPr/>
        </p:nvSpPr>
        <p:spPr>
          <a:xfrm>
            <a:off x="1979909" y="251975"/>
            <a:ext cx="727177"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02.</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270450" y="191200"/>
            <a:ext cx="8530500" cy="5093400"/>
          </a:xfrm>
          <a:prstGeom prst="rect">
            <a:avLst/>
          </a:prstGeom>
          <a:noFill/>
          <a:ln>
            <a:noFill/>
          </a:ln>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We placed a thin sheet of 6.25mm x 6mm in a 60mm x 30mm x 60mm enclosure (these dimensions are scaled).</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t/>
            </a:r>
            <a:endParaRPr sz="700">
              <a:solidFill>
                <a:schemeClr val="dk2"/>
              </a:solidFill>
              <a:latin typeface="Quicksand"/>
              <a:ea typeface="Quicksand"/>
              <a:cs typeface="Quicksand"/>
              <a:sym typeface="Quicksand"/>
            </a:endParaRPr>
          </a:p>
          <a:p>
            <a:pPr indent="-336550" lvl="0" marL="457200" rtl="0" algn="just">
              <a:lnSpc>
                <a:spcPct val="115000"/>
              </a:lnSpc>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For the heat transfer simulation:</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rPr lang="en" sz="1700">
                <a:solidFill>
                  <a:schemeClr val="dk2"/>
                </a:solidFill>
                <a:latin typeface="Quicksand"/>
                <a:ea typeface="Quicksand"/>
                <a:cs typeface="Quicksand"/>
                <a:sym typeface="Quicksand"/>
              </a:rPr>
              <a:t>i)   the sheet material was chosen as epoxy</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rPr lang="en" sz="1700">
                <a:solidFill>
                  <a:schemeClr val="dk2"/>
                </a:solidFill>
                <a:latin typeface="Quicksand"/>
                <a:ea typeface="Quicksand"/>
                <a:cs typeface="Quicksand"/>
                <a:sym typeface="Quicksand"/>
              </a:rPr>
              <a:t>ii)   air was the convection medium</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rPr lang="en" sz="1700">
                <a:solidFill>
                  <a:schemeClr val="dk2"/>
                </a:solidFill>
                <a:latin typeface="Quicksand"/>
                <a:ea typeface="Quicksand"/>
                <a:cs typeface="Quicksand"/>
                <a:sym typeface="Quicksand"/>
              </a:rPr>
              <a:t>ii</a:t>
            </a:r>
            <a:r>
              <a:rPr lang="en" sz="1700">
                <a:solidFill>
                  <a:schemeClr val="dk2"/>
                </a:solidFill>
                <a:latin typeface="Quicksand"/>
                <a:ea typeface="Quicksand"/>
                <a:cs typeface="Quicksand"/>
                <a:sym typeface="Quicksand"/>
              </a:rPr>
              <a:t>i)  the gravity was set</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rPr lang="en" sz="1700">
                <a:solidFill>
                  <a:schemeClr val="dk2"/>
                </a:solidFill>
                <a:latin typeface="Quicksand"/>
                <a:ea typeface="Quicksand"/>
                <a:cs typeface="Quicksand"/>
                <a:sym typeface="Quicksand"/>
              </a:rPr>
              <a:t>iv)  the power source was chosen as 150W</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t/>
            </a:r>
            <a:endParaRPr sz="700">
              <a:solidFill>
                <a:schemeClr val="dk2"/>
              </a:solidFill>
              <a:latin typeface="Quicksand"/>
              <a:ea typeface="Quicksand"/>
              <a:cs typeface="Quicksand"/>
              <a:sym typeface="Quicksand"/>
            </a:endParaRPr>
          </a:p>
          <a:p>
            <a:pPr indent="-336550" lvl="0" marL="457200" rtl="0" algn="just">
              <a:lnSpc>
                <a:spcPct val="115000"/>
              </a:lnSpc>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The simulation shows the variation of temperature when a peltier-like cooler/heater is placed in the enclosure.</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t/>
            </a:r>
            <a:endParaRPr sz="700">
              <a:solidFill>
                <a:schemeClr val="dk2"/>
              </a:solidFill>
              <a:latin typeface="Quicksand"/>
              <a:ea typeface="Quicksand"/>
              <a:cs typeface="Quicksand"/>
              <a:sym typeface="Quicksand"/>
            </a:endParaRPr>
          </a:p>
          <a:p>
            <a:pPr indent="-336550" lvl="0" marL="457200" rtl="0" algn="just">
              <a:lnSpc>
                <a:spcPct val="115000"/>
              </a:lnSpc>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The colour bands in the illustration above show the temperature range along with the velocity of the air getting inside due to the peltier mechanism.</a:t>
            </a:r>
            <a:endParaRPr sz="1700">
              <a:solidFill>
                <a:schemeClr val="dk2"/>
              </a:solidFill>
              <a:latin typeface="Quicksand"/>
              <a:ea typeface="Quicksand"/>
              <a:cs typeface="Quicksand"/>
              <a:sym typeface="Quicksand"/>
            </a:endParaRPr>
          </a:p>
          <a:p>
            <a:pPr indent="0" lvl="0" marL="457200" rtl="0" algn="just">
              <a:lnSpc>
                <a:spcPct val="115000"/>
              </a:lnSpc>
              <a:spcBef>
                <a:spcPts val="0"/>
              </a:spcBef>
              <a:spcAft>
                <a:spcPts val="0"/>
              </a:spcAft>
              <a:buNone/>
            </a:pPr>
            <a:r>
              <a:t/>
            </a:r>
            <a:endParaRPr sz="700">
              <a:solidFill>
                <a:schemeClr val="dk2"/>
              </a:solidFill>
              <a:latin typeface="Quicksand"/>
              <a:ea typeface="Quicksand"/>
              <a:cs typeface="Quicksand"/>
              <a:sym typeface="Quicksand"/>
            </a:endParaRPr>
          </a:p>
          <a:p>
            <a:pPr indent="-336550" lvl="0" marL="457200" rtl="0" algn="just">
              <a:lnSpc>
                <a:spcPct val="115000"/>
              </a:lnSpc>
              <a:spcBef>
                <a:spcPts val="0"/>
              </a:spcBef>
              <a:spcAft>
                <a:spcPts val="0"/>
              </a:spcAft>
              <a:buClr>
                <a:schemeClr val="dk2"/>
              </a:buClr>
              <a:buSzPts val="1700"/>
              <a:buFont typeface="Quicksand"/>
              <a:buChar char="●"/>
            </a:pPr>
            <a:r>
              <a:rPr lang="en" sz="1700">
                <a:solidFill>
                  <a:schemeClr val="dk2"/>
                </a:solidFill>
                <a:latin typeface="Quicksand"/>
                <a:ea typeface="Quicksand"/>
                <a:cs typeface="Quicksand"/>
                <a:sym typeface="Quicksand"/>
              </a:rPr>
              <a:t>It can be clearly seen that the velocity is maximum in the middle region and the temperature of the </a:t>
            </a:r>
            <a:r>
              <a:rPr lang="en" sz="1700">
                <a:solidFill>
                  <a:schemeClr val="dk2"/>
                </a:solidFill>
                <a:latin typeface="Quicksand"/>
                <a:ea typeface="Quicksand"/>
                <a:cs typeface="Quicksand"/>
                <a:sym typeface="Quicksand"/>
              </a:rPr>
              <a:t>environment</a:t>
            </a:r>
            <a:r>
              <a:rPr lang="en" sz="1700">
                <a:solidFill>
                  <a:schemeClr val="dk2"/>
                </a:solidFill>
                <a:latin typeface="Quicksand"/>
                <a:ea typeface="Quicksand"/>
                <a:cs typeface="Quicksand"/>
                <a:sym typeface="Quicksand"/>
              </a:rPr>
              <a:t> decreases as time increases. Also, the peltier cooler starts to heat up because of which we brought heat sink into use. </a:t>
            </a:r>
            <a:endParaRPr sz="1700">
              <a:solidFill>
                <a:schemeClr val="dk2"/>
              </a:solidFill>
              <a:latin typeface="Quicksand"/>
              <a:ea typeface="Quicksand"/>
              <a:cs typeface="Quicksand"/>
              <a:sym typeface="Quicksand"/>
            </a:endParaRPr>
          </a:p>
          <a:p>
            <a:pPr indent="0" lvl="0" marL="0" rtl="0" algn="just">
              <a:spcBef>
                <a:spcPts val="0"/>
              </a:spcBef>
              <a:spcAft>
                <a:spcPts val="0"/>
              </a:spcAft>
              <a:buNone/>
            </a:pPr>
            <a:r>
              <a:t/>
            </a:r>
            <a:endParaRPr sz="1300">
              <a:solidFill>
                <a:schemeClr val="dk2"/>
              </a:solidFill>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pic>
        <p:nvPicPr>
          <p:cNvPr id="211" name="Google Shape;211;p30"/>
          <p:cNvPicPr preferRelativeResize="0"/>
          <p:nvPr/>
        </p:nvPicPr>
        <p:blipFill rotWithShape="1">
          <a:blip r:embed="rId4">
            <a:alphaModFix/>
          </a:blip>
          <a:srcRect b="14584" l="13435" r="29967" t="28818"/>
          <a:stretch/>
        </p:blipFill>
        <p:spPr>
          <a:xfrm rot="5400000">
            <a:off x="-933750" y="1390949"/>
            <a:ext cx="3955374" cy="1173476"/>
          </a:xfrm>
          <a:prstGeom prst="rect">
            <a:avLst/>
          </a:prstGeom>
          <a:noFill/>
          <a:ln>
            <a:noFill/>
          </a:ln>
        </p:spPr>
      </p:pic>
      <p:sp>
        <p:nvSpPr>
          <p:cNvPr id="212" name="Google Shape;212;p30"/>
          <p:cNvSpPr/>
          <p:nvPr/>
        </p:nvSpPr>
        <p:spPr>
          <a:xfrm>
            <a:off x="2896283" y="287313"/>
            <a:ext cx="5753570"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ELECTRICAL SIMULATION</a:t>
            </a:r>
          </a:p>
        </p:txBody>
      </p:sp>
      <p:sp>
        <p:nvSpPr>
          <p:cNvPr id="213" name="Google Shape;213;p30"/>
          <p:cNvSpPr/>
          <p:nvPr/>
        </p:nvSpPr>
        <p:spPr>
          <a:xfrm>
            <a:off x="457200" y="3720663"/>
            <a:ext cx="1179600" cy="141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461688" y="3720675"/>
            <a:ext cx="1170600" cy="1417800"/>
          </a:xfrm>
          <a:prstGeom prst="rect">
            <a:avLst/>
          </a:prstGeom>
          <a:solidFill>
            <a:srgbClr val="0F0F0F">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1979909" y="251975"/>
            <a:ext cx="709340"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03.</a:t>
            </a:r>
          </a:p>
        </p:txBody>
      </p:sp>
      <p:pic>
        <p:nvPicPr>
          <p:cNvPr id="216" name="Google Shape;216;p30" title="ELectrical .mp4">
            <a:hlinkClick r:id="rId5"/>
          </p:cNvPr>
          <p:cNvPicPr preferRelativeResize="0"/>
          <p:nvPr/>
        </p:nvPicPr>
        <p:blipFill>
          <a:blip r:embed="rId6">
            <a:alphaModFix/>
          </a:blip>
          <a:stretch>
            <a:fillRect/>
          </a:stretch>
        </p:blipFill>
        <p:spPr>
          <a:xfrm>
            <a:off x="1979900" y="957275"/>
            <a:ext cx="6669950" cy="395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nvSpPr>
        <p:spPr>
          <a:xfrm>
            <a:off x="506975" y="298725"/>
            <a:ext cx="8172900" cy="46593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accent5"/>
              </a:buClr>
              <a:buSzPts val="1700"/>
              <a:buFont typeface="Quicksand"/>
              <a:buChar char="●"/>
            </a:pPr>
            <a:r>
              <a:rPr lang="en" sz="1700">
                <a:solidFill>
                  <a:schemeClr val="accent5"/>
                </a:solidFill>
                <a:latin typeface="Quicksand"/>
                <a:ea typeface="Quicksand"/>
                <a:cs typeface="Quicksand"/>
                <a:sym typeface="Quicksand"/>
              </a:rPr>
              <a:t>In the simulation of electrical components above , the 4 peltier coolers are depicted by 4 green LEDs and the 4 DC fans are depicted by 4 red LEDs. </a:t>
            </a:r>
            <a:endParaRPr sz="1700">
              <a:solidFill>
                <a:schemeClr val="accent5"/>
              </a:solidFill>
              <a:latin typeface="Quicksand"/>
              <a:ea typeface="Quicksand"/>
              <a:cs typeface="Quicksand"/>
              <a:sym typeface="Quicksand"/>
            </a:endParaRPr>
          </a:p>
          <a:p>
            <a:pPr indent="0" lvl="0" marL="457200" rtl="0" algn="l">
              <a:lnSpc>
                <a:spcPct val="115000"/>
              </a:lnSpc>
              <a:spcBef>
                <a:spcPts val="0"/>
              </a:spcBef>
              <a:spcAft>
                <a:spcPts val="0"/>
              </a:spcAft>
              <a:buNone/>
            </a:pPr>
            <a:r>
              <a:t/>
            </a:r>
            <a:endParaRPr sz="1700">
              <a:solidFill>
                <a:schemeClr val="accent5"/>
              </a:solidFill>
              <a:latin typeface="Quicksand"/>
              <a:ea typeface="Quicksand"/>
              <a:cs typeface="Quicksand"/>
              <a:sym typeface="Quicksand"/>
            </a:endParaRPr>
          </a:p>
          <a:p>
            <a:pPr indent="-336550" lvl="0" marL="457200" rtl="0" algn="l">
              <a:lnSpc>
                <a:spcPct val="115000"/>
              </a:lnSpc>
              <a:spcBef>
                <a:spcPts val="0"/>
              </a:spcBef>
              <a:spcAft>
                <a:spcPts val="0"/>
              </a:spcAft>
              <a:buClr>
                <a:schemeClr val="accent5"/>
              </a:buClr>
              <a:buSzPts val="1700"/>
              <a:buFont typeface="Quicksand"/>
              <a:buChar char="●"/>
            </a:pPr>
            <a:r>
              <a:rPr lang="en" sz="1700">
                <a:solidFill>
                  <a:schemeClr val="accent5"/>
                </a:solidFill>
                <a:latin typeface="Quicksand"/>
                <a:ea typeface="Quicksand"/>
                <a:cs typeface="Quicksand"/>
                <a:sym typeface="Quicksand"/>
              </a:rPr>
              <a:t>The inner and outer temperatures are the 2 data values for our DHT11 Sensor (not available on TinkerCad so had to show </a:t>
            </a:r>
            <a:r>
              <a:rPr lang="en" sz="1700">
                <a:solidFill>
                  <a:schemeClr val="accent5"/>
                </a:solidFill>
                <a:latin typeface="Quicksand"/>
                <a:ea typeface="Quicksand"/>
                <a:cs typeface="Quicksand"/>
                <a:sym typeface="Quicksand"/>
              </a:rPr>
              <a:t>separately</a:t>
            </a:r>
            <a:r>
              <a:rPr lang="en" sz="1700">
                <a:solidFill>
                  <a:schemeClr val="accent5"/>
                </a:solidFill>
                <a:latin typeface="Quicksand"/>
                <a:ea typeface="Quicksand"/>
                <a:cs typeface="Quicksand"/>
                <a:sym typeface="Quicksand"/>
              </a:rPr>
              <a:t>). Whenever the temperature difference is above 10 degree </a:t>
            </a:r>
            <a:r>
              <a:rPr lang="en" sz="1700">
                <a:solidFill>
                  <a:schemeClr val="accent5"/>
                </a:solidFill>
                <a:latin typeface="Quicksand"/>
                <a:ea typeface="Quicksand"/>
                <a:cs typeface="Quicksand"/>
                <a:sym typeface="Quicksand"/>
              </a:rPr>
              <a:t>celsius or the temperature inside is above 28°C,</a:t>
            </a:r>
            <a:r>
              <a:rPr lang="en" sz="1700">
                <a:solidFill>
                  <a:schemeClr val="accent5"/>
                </a:solidFill>
                <a:latin typeface="Quicksand"/>
                <a:ea typeface="Quicksand"/>
                <a:cs typeface="Quicksand"/>
                <a:sym typeface="Quicksand"/>
              </a:rPr>
              <a:t> the peltier cooler will turn on and when the temperature </a:t>
            </a:r>
            <a:r>
              <a:rPr lang="en" sz="1700">
                <a:solidFill>
                  <a:schemeClr val="accent5"/>
                </a:solidFill>
                <a:latin typeface="Quicksand"/>
                <a:ea typeface="Quicksand"/>
                <a:cs typeface="Quicksand"/>
                <a:sym typeface="Quicksand"/>
              </a:rPr>
              <a:t>difference is </a:t>
            </a:r>
            <a:r>
              <a:rPr lang="en" sz="1700">
                <a:solidFill>
                  <a:schemeClr val="accent5"/>
                </a:solidFill>
                <a:latin typeface="Quicksand"/>
                <a:ea typeface="Quicksand"/>
                <a:cs typeface="Quicksand"/>
                <a:sym typeface="Quicksand"/>
              </a:rPr>
              <a:t> below 10°C, it will turn off taking into consideration the ambient difference in temperatures is safe for prevention from heat stroke (a feature not in ACs). </a:t>
            </a:r>
            <a:endParaRPr sz="1700">
              <a:solidFill>
                <a:schemeClr val="accent5"/>
              </a:solidFill>
              <a:latin typeface="Quicksand"/>
              <a:ea typeface="Quicksand"/>
              <a:cs typeface="Quicksand"/>
              <a:sym typeface="Quicksand"/>
            </a:endParaRPr>
          </a:p>
          <a:p>
            <a:pPr indent="0" lvl="0" marL="457200" rtl="0" algn="l">
              <a:lnSpc>
                <a:spcPct val="115000"/>
              </a:lnSpc>
              <a:spcBef>
                <a:spcPts val="0"/>
              </a:spcBef>
              <a:spcAft>
                <a:spcPts val="0"/>
              </a:spcAft>
              <a:buNone/>
            </a:pPr>
            <a:r>
              <a:t/>
            </a:r>
            <a:endParaRPr sz="1700">
              <a:solidFill>
                <a:schemeClr val="accent5"/>
              </a:solidFill>
              <a:latin typeface="Quicksand"/>
              <a:ea typeface="Quicksand"/>
              <a:cs typeface="Quicksand"/>
              <a:sym typeface="Quicksand"/>
            </a:endParaRPr>
          </a:p>
          <a:p>
            <a:pPr indent="-336550" lvl="0" marL="457200" rtl="0" algn="l">
              <a:lnSpc>
                <a:spcPct val="115000"/>
              </a:lnSpc>
              <a:spcBef>
                <a:spcPts val="0"/>
              </a:spcBef>
              <a:spcAft>
                <a:spcPts val="0"/>
              </a:spcAft>
              <a:buClr>
                <a:schemeClr val="accent5"/>
              </a:buClr>
              <a:buSzPts val="1700"/>
              <a:buFont typeface="Quicksand"/>
              <a:buChar char="●"/>
            </a:pPr>
            <a:r>
              <a:rPr lang="en" sz="1700">
                <a:solidFill>
                  <a:schemeClr val="accent5"/>
                </a:solidFill>
                <a:latin typeface="Quicksand"/>
                <a:ea typeface="Quicksand"/>
                <a:cs typeface="Quicksand"/>
                <a:sym typeface="Quicksand"/>
              </a:rPr>
              <a:t>When the humidity level goes above 50% (the researches show that RH level above 50% is the cause for humidity related heat), the DC fans turn on driving the humid air out and restoring back to initial condition (Covering the disadvantages of Air </a:t>
            </a:r>
            <a:r>
              <a:rPr lang="en" sz="1700">
                <a:solidFill>
                  <a:schemeClr val="accent5"/>
                </a:solidFill>
                <a:latin typeface="Quicksand"/>
                <a:ea typeface="Quicksand"/>
                <a:cs typeface="Quicksand"/>
                <a:sym typeface="Quicksand"/>
              </a:rPr>
              <a:t>coolers</a:t>
            </a:r>
            <a:r>
              <a:rPr lang="en" sz="1700">
                <a:solidFill>
                  <a:schemeClr val="accent5"/>
                </a:solidFill>
                <a:latin typeface="Quicksand"/>
                <a:ea typeface="Quicksand"/>
                <a:cs typeface="Quicksand"/>
                <a:sym typeface="Quicksand"/>
              </a:rPr>
              <a:t> and making it multi-dimensional).</a:t>
            </a:r>
            <a:endParaRPr sz="1700">
              <a:solidFill>
                <a:schemeClr val="accent5"/>
              </a:solidFill>
              <a:latin typeface="Quicksand"/>
              <a:ea typeface="Quicksand"/>
              <a:cs typeface="Quicksand"/>
              <a:sym typeface="Quicksa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2896283" y="287313"/>
            <a:ext cx="3290023"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SAMPLE CODE</a:t>
            </a:r>
          </a:p>
        </p:txBody>
      </p:sp>
      <p:pic>
        <p:nvPicPr>
          <p:cNvPr id="227" name="Google Shape;227;p32"/>
          <p:cNvPicPr preferRelativeResize="0"/>
          <p:nvPr/>
        </p:nvPicPr>
        <p:blipFill>
          <a:blip r:embed="rId3">
            <a:alphaModFix/>
          </a:blip>
          <a:stretch>
            <a:fillRect/>
          </a:stretch>
        </p:blipFill>
        <p:spPr>
          <a:xfrm>
            <a:off x="152400" y="797125"/>
            <a:ext cx="3339701" cy="1387125"/>
          </a:xfrm>
          <a:prstGeom prst="rect">
            <a:avLst/>
          </a:prstGeom>
          <a:noFill/>
          <a:ln>
            <a:noFill/>
          </a:ln>
        </p:spPr>
      </p:pic>
      <p:sp>
        <p:nvSpPr>
          <p:cNvPr id="228" name="Google Shape;228;p32"/>
          <p:cNvSpPr txBox="1"/>
          <p:nvPr/>
        </p:nvSpPr>
        <p:spPr>
          <a:xfrm>
            <a:off x="76225" y="2178345"/>
            <a:ext cx="333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Defining The variables</a:t>
            </a:r>
            <a:endParaRPr sz="1200">
              <a:solidFill>
                <a:schemeClr val="dk2"/>
              </a:solidFill>
              <a:latin typeface="Quicksand"/>
              <a:ea typeface="Quicksand"/>
              <a:cs typeface="Quicksand"/>
              <a:sym typeface="Quicksand"/>
            </a:endParaRPr>
          </a:p>
        </p:txBody>
      </p:sp>
      <p:pic>
        <p:nvPicPr>
          <p:cNvPr id="229" name="Google Shape;229;p32"/>
          <p:cNvPicPr preferRelativeResize="0"/>
          <p:nvPr/>
        </p:nvPicPr>
        <p:blipFill>
          <a:blip r:embed="rId4">
            <a:alphaModFix/>
          </a:blip>
          <a:stretch>
            <a:fillRect/>
          </a:stretch>
        </p:blipFill>
        <p:spPr>
          <a:xfrm>
            <a:off x="152400" y="2541650"/>
            <a:ext cx="1250079" cy="764225"/>
          </a:xfrm>
          <a:prstGeom prst="rect">
            <a:avLst/>
          </a:prstGeom>
          <a:noFill/>
          <a:ln>
            <a:noFill/>
          </a:ln>
        </p:spPr>
      </p:pic>
      <p:sp>
        <p:nvSpPr>
          <p:cNvPr id="230" name="Google Shape;230;p32"/>
          <p:cNvSpPr txBox="1"/>
          <p:nvPr/>
        </p:nvSpPr>
        <p:spPr>
          <a:xfrm>
            <a:off x="76225" y="3295334"/>
            <a:ext cx="333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Inputs/Outputs</a:t>
            </a:r>
            <a:endParaRPr sz="1200">
              <a:solidFill>
                <a:schemeClr val="dk2"/>
              </a:solidFill>
              <a:latin typeface="Quicksand"/>
              <a:ea typeface="Quicksand"/>
              <a:cs typeface="Quicksand"/>
              <a:sym typeface="Quicksand"/>
            </a:endParaRPr>
          </a:p>
        </p:txBody>
      </p:sp>
      <p:pic>
        <p:nvPicPr>
          <p:cNvPr id="231" name="Google Shape;231;p32"/>
          <p:cNvPicPr preferRelativeResize="0"/>
          <p:nvPr/>
        </p:nvPicPr>
        <p:blipFill>
          <a:blip r:embed="rId5">
            <a:alphaModFix/>
          </a:blip>
          <a:stretch>
            <a:fillRect/>
          </a:stretch>
        </p:blipFill>
        <p:spPr>
          <a:xfrm>
            <a:off x="4147300" y="797125"/>
            <a:ext cx="3207349" cy="2394150"/>
          </a:xfrm>
          <a:prstGeom prst="rect">
            <a:avLst/>
          </a:prstGeom>
          <a:noFill/>
          <a:ln>
            <a:noFill/>
          </a:ln>
        </p:spPr>
      </p:pic>
      <p:sp>
        <p:nvSpPr>
          <p:cNvPr id="232" name="Google Shape;232;p32"/>
          <p:cNvSpPr txBox="1"/>
          <p:nvPr/>
        </p:nvSpPr>
        <p:spPr>
          <a:xfrm>
            <a:off x="4061135" y="3117840"/>
            <a:ext cx="333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Using the Input Values</a:t>
            </a:r>
            <a:endParaRPr sz="1200">
              <a:solidFill>
                <a:schemeClr val="dk2"/>
              </a:solidFill>
              <a:latin typeface="Quicksand"/>
              <a:ea typeface="Quicksand"/>
              <a:cs typeface="Quicksand"/>
              <a:sym typeface="Quicksand"/>
            </a:endParaRPr>
          </a:p>
        </p:txBody>
      </p:sp>
      <p:pic>
        <p:nvPicPr>
          <p:cNvPr id="233" name="Google Shape;233;p32"/>
          <p:cNvPicPr preferRelativeResize="0"/>
          <p:nvPr/>
        </p:nvPicPr>
        <p:blipFill>
          <a:blip r:embed="rId6">
            <a:alphaModFix/>
          </a:blip>
          <a:stretch>
            <a:fillRect/>
          </a:stretch>
        </p:blipFill>
        <p:spPr>
          <a:xfrm>
            <a:off x="1258275" y="3578200"/>
            <a:ext cx="4076301" cy="1463800"/>
          </a:xfrm>
          <a:prstGeom prst="rect">
            <a:avLst/>
          </a:prstGeom>
          <a:noFill/>
          <a:ln>
            <a:noFill/>
          </a:ln>
        </p:spPr>
      </p:pic>
      <p:sp>
        <p:nvSpPr>
          <p:cNvPr id="234" name="Google Shape;234;p32"/>
          <p:cNvSpPr txBox="1"/>
          <p:nvPr/>
        </p:nvSpPr>
        <p:spPr>
          <a:xfrm>
            <a:off x="5432735" y="4108440"/>
            <a:ext cx="333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Quicksand"/>
                <a:ea typeface="Quicksand"/>
                <a:cs typeface="Quicksand"/>
                <a:sym typeface="Quicksand"/>
              </a:rPr>
              <a:t>Conditions for working of fan/peltier mechanism.</a:t>
            </a:r>
            <a:endParaRPr sz="1200">
              <a:solidFill>
                <a:schemeClr val="dk2"/>
              </a:solidFill>
              <a:latin typeface="Quicksand"/>
              <a:ea typeface="Quicksand"/>
              <a:cs typeface="Quicksand"/>
              <a:sym typeface="Quicksa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p:nvPr/>
        </p:nvSpPr>
        <p:spPr>
          <a:xfrm>
            <a:off x="2210483" y="492305"/>
            <a:ext cx="5819588" cy="357424"/>
          </a:xfrm>
          <a:prstGeom prst="rect">
            <a:avLst/>
          </a:prstGeom>
        </p:spPr>
        <p:txBody>
          <a:bodyPr>
            <a:prstTxWarp prst="textPlain"/>
          </a:bodyPr>
          <a:lstStyle/>
          <a:p>
            <a:pPr lvl="0" algn="ctr"/>
            <a:r>
              <a:rPr b="0" i="0">
                <a:ln>
                  <a:noFill/>
                </a:ln>
                <a:gradFill>
                  <a:gsLst>
                    <a:gs pos="0">
                      <a:schemeClr val="accent1"/>
                    </a:gs>
                    <a:gs pos="100000">
                      <a:schemeClr val="accent4"/>
                    </a:gs>
                  </a:gsLst>
                  <a:lin ang="2700006" scaled="0"/>
                </a:gradFill>
                <a:latin typeface="Quicksand"/>
              </a:rPr>
              <a:t>STRUCTURE SIMULATION</a:t>
            </a:r>
          </a:p>
        </p:txBody>
      </p:sp>
      <p:pic>
        <p:nvPicPr>
          <p:cNvPr id="240" name="Google Shape;240;p33" title="1687330164106311.MP4">
            <a:hlinkClick r:id="rId3"/>
          </p:cNvPr>
          <p:cNvPicPr preferRelativeResize="0"/>
          <p:nvPr/>
        </p:nvPicPr>
        <p:blipFill>
          <a:blip r:embed="rId4">
            <a:alphaModFix/>
          </a:blip>
          <a:stretch>
            <a:fillRect/>
          </a:stretch>
        </p:blipFill>
        <p:spPr>
          <a:xfrm>
            <a:off x="5415850" y="1078329"/>
            <a:ext cx="2089724" cy="3715066"/>
          </a:xfrm>
          <a:prstGeom prst="rect">
            <a:avLst/>
          </a:prstGeom>
          <a:noFill/>
          <a:ln>
            <a:noFill/>
          </a:ln>
        </p:spPr>
      </p:pic>
      <p:pic>
        <p:nvPicPr>
          <p:cNvPr id="241" name="Google Shape;241;p33" title="Autodesk Inventor Professional 2024.mov">
            <a:hlinkClick r:id="rId5"/>
          </p:cNvPr>
          <p:cNvPicPr preferRelativeResize="0"/>
          <p:nvPr/>
        </p:nvPicPr>
        <p:blipFill>
          <a:blip r:embed="rId6">
            <a:alphaModFix/>
          </a:blip>
          <a:stretch>
            <a:fillRect/>
          </a:stretch>
        </p:blipFill>
        <p:spPr>
          <a:xfrm>
            <a:off x="1375325" y="1078325"/>
            <a:ext cx="2798145" cy="3715075"/>
          </a:xfrm>
          <a:prstGeom prst="rect">
            <a:avLst/>
          </a:prstGeom>
          <a:noFill/>
          <a:ln>
            <a:noFill/>
          </a:ln>
        </p:spPr>
      </p:pic>
      <p:sp>
        <p:nvSpPr>
          <p:cNvPr id="242" name="Google Shape;242;p33"/>
          <p:cNvSpPr txBox="1"/>
          <p:nvPr/>
        </p:nvSpPr>
        <p:spPr>
          <a:xfrm>
            <a:off x="1375325" y="4725850"/>
            <a:ext cx="35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Quicksand"/>
                <a:ea typeface="Quicksand"/>
                <a:cs typeface="Quicksand"/>
                <a:sym typeface="Quicksand"/>
              </a:rPr>
              <a:t>Exploded view of tent </a:t>
            </a:r>
            <a:endParaRPr b="1">
              <a:latin typeface="Quicksand"/>
              <a:ea typeface="Quicksand"/>
              <a:cs typeface="Quicksand"/>
              <a:sym typeface="Quicksand"/>
            </a:endParaRPr>
          </a:p>
        </p:txBody>
      </p:sp>
      <p:sp>
        <p:nvSpPr>
          <p:cNvPr id="243" name="Google Shape;243;p33"/>
          <p:cNvSpPr txBox="1"/>
          <p:nvPr/>
        </p:nvSpPr>
        <p:spPr>
          <a:xfrm>
            <a:off x="4816225" y="4725850"/>
            <a:ext cx="409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Quicksand"/>
                <a:ea typeface="Quicksand"/>
                <a:cs typeface="Quicksand"/>
                <a:sym typeface="Quicksand"/>
              </a:rPr>
              <a:t>Working of telescopic poles </a:t>
            </a:r>
            <a:endParaRPr b="1">
              <a:latin typeface="Quicksand"/>
              <a:ea typeface="Quicksand"/>
              <a:cs typeface="Quicksand"/>
              <a:sym typeface="Quicksand"/>
            </a:endParaRPr>
          </a:p>
        </p:txBody>
      </p:sp>
      <p:sp>
        <p:nvSpPr>
          <p:cNvPr id="244" name="Google Shape;244;p33"/>
          <p:cNvSpPr/>
          <p:nvPr/>
        </p:nvSpPr>
        <p:spPr>
          <a:xfrm>
            <a:off x="1212059" y="456963"/>
            <a:ext cx="711124" cy="428098"/>
          </a:xfrm>
          <a:prstGeom prst="rect">
            <a:avLst/>
          </a:prstGeom>
        </p:spPr>
        <p:txBody>
          <a:bodyPr>
            <a:prstTxWarp prst="textPlain"/>
          </a:bodyPr>
          <a:lstStyle/>
          <a:p>
            <a:pPr lvl="0" algn="ctr"/>
            <a:r>
              <a:rPr b="0" i="0">
                <a:ln>
                  <a:noFill/>
                </a:ln>
                <a:gradFill>
                  <a:gsLst>
                    <a:gs pos="0">
                      <a:schemeClr val="lt2"/>
                    </a:gs>
                    <a:gs pos="100000">
                      <a:schemeClr val="accent3"/>
                    </a:gs>
                  </a:gsLst>
                  <a:lin ang="2700006" scaled="0"/>
                </a:gradFill>
                <a:latin typeface="Quicksand"/>
              </a:rPr>
              <a:t>04.</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usiness Etiquette Meeting by Slidesgo">
  <a:themeElements>
    <a:clrScheme name="Simple Light">
      <a:dk1>
        <a:srgbClr val="0F0F0F"/>
      </a:dk1>
      <a:lt1>
        <a:srgbClr val="2A2A2A"/>
      </a:lt1>
      <a:dk2>
        <a:srgbClr val="FFFFFF"/>
      </a:dk2>
      <a:lt2>
        <a:srgbClr val="E377E8"/>
      </a:lt2>
      <a:accent1>
        <a:srgbClr val="8D50D4"/>
      </a:accent1>
      <a:accent2>
        <a:srgbClr val="6D68CE"/>
      </a:accent2>
      <a:accent3>
        <a:srgbClr val="5139E0"/>
      </a:accent3>
      <a:accent4>
        <a:srgbClr val="E6F88B"/>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